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72" r:id="rId5"/>
    <p:sldMasterId id="214748367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7D02A3CF-7BD3-4077-9834-23D48A5728CF}">
  <a:tblStyle styleId="{7D02A3CF-7BD3-4077-9834-23D48A5728CF}"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1iSuZngvCpY"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73a92aec6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73a92aec6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2" name="Google Shape;162;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Google Shape;166;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2" name="Google Shape;172;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7" name="Google Shape;177;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7" name="Google Shape;187;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Hand out group role cards with description and sentences starters; - 5 min</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assign norm activity - 10 min  Material: Large Post-it paper for each group plus markers.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5" name="Google Shape;215;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rgbClr val="38761D"/>
                </a:solidFill>
              </a:rPr>
              <a:t>Explain daily objective with vocabulary (categorize, conduct, compile, factors, influence)</a:t>
            </a:r>
            <a:endParaRPr>
              <a:solidFill>
                <a:srgbClr val="38761D"/>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p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4" name="Google Shape;224;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Bridge: “You listed things you need to have to be healthy such as food, sleep, etc. Now think about the word “Health.” What does it mean to be healthy?</a:t>
            </a:r>
            <a:endParaRPr>
              <a:solidFill>
                <a:srgbClr val="008000"/>
              </a:solidFill>
              <a:latin typeface="Times New Roman"/>
              <a:ea typeface="Times New Roman"/>
              <a:cs typeface="Times New Roman"/>
              <a:sym typeface="Times New Roman"/>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p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Bring groups together for share out 10 minutes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Google Shape;237;p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Google Shape;238;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2" name="Shape 242"/>
        <p:cNvGrpSpPr/>
        <p:nvPr/>
      </p:nvGrpSpPr>
      <p:grpSpPr>
        <a:xfrm>
          <a:off x="0" y="0"/>
          <a:ext cx="0" cy="0"/>
          <a:chOff x="0" y="0"/>
          <a:chExt cx="0" cy="0"/>
        </a:xfrm>
      </p:grpSpPr>
      <p:sp>
        <p:nvSpPr>
          <p:cNvPr id="243" name="Google Shape;243;p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Google Shape;244;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rgbClr val="008000"/>
                </a:solidFill>
                <a:latin typeface="Times New Roman"/>
                <a:ea typeface="Times New Roman"/>
                <a:cs typeface="Times New Roman"/>
                <a:sym typeface="Times New Roman"/>
              </a:rPr>
              <a:t>Facilitate a class web and definition of health to post in classroom during PBL. Have large poster (from paper roll) ready.</a:t>
            </a:r>
            <a:endParaRPr>
              <a:solidFill>
                <a:srgbClr val="008000"/>
              </a:solidFill>
              <a:latin typeface="Times New Roman"/>
              <a:ea typeface="Times New Roman"/>
              <a:cs typeface="Times New Roman"/>
              <a:sym typeface="Times New Roman"/>
            </a:endParaRPr>
          </a:p>
          <a:p>
            <a:pPr indent="0" lvl="0" marL="0" rtl="0" algn="l">
              <a:lnSpc>
                <a:spcPct val="100000"/>
              </a:lnSpc>
              <a:spcBef>
                <a:spcPts val="0"/>
              </a:spcBef>
              <a:spcAft>
                <a:spcPts val="0"/>
              </a:spcAft>
              <a:buSzPts val="1100"/>
              <a:buNone/>
            </a:pPr>
            <a:r>
              <a:rPr lang="en">
                <a:solidFill>
                  <a:srgbClr val="008000"/>
                </a:solidFill>
                <a:latin typeface="Times New Roman"/>
                <a:ea typeface="Times New Roman"/>
                <a:cs typeface="Times New Roman"/>
                <a:sym typeface="Times New Roman"/>
              </a:rPr>
              <a:t>10 min</a:t>
            </a:r>
            <a:endParaRPr>
              <a:solidFill>
                <a:srgbClr val="008000"/>
              </a:solidFill>
              <a:latin typeface="Times New Roman"/>
              <a:ea typeface="Times New Roman"/>
              <a:cs typeface="Times New Roman"/>
              <a:sym typeface="Times New Roman"/>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p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rgbClr val="008000"/>
                </a:solidFill>
                <a:latin typeface="Times New Roman"/>
                <a:ea typeface="Times New Roman"/>
                <a:cs typeface="Times New Roman"/>
                <a:sym typeface="Times New Roman"/>
              </a:rPr>
              <a:t>Show first 44 seconds of video to introduce term of Social Determinants of Health.</a:t>
            </a:r>
            <a:endParaRPr>
              <a:solidFill>
                <a:srgbClr val="008000"/>
              </a:solidFill>
              <a:latin typeface="Times New Roman"/>
              <a:ea typeface="Times New Roman"/>
              <a:cs typeface="Times New Roman"/>
              <a:sym typeface="Times New Roman"/>
            </a:endParaRPr>
          </a:p>
          <a:p>
            <a:pPr indent="0" lvl="0" marL="0" rtl="0" algn="l">
              <a:lnSpc>
                <a:spcPct val="100000"/>
              </a:lnSpc>
              <a:spcBef>
                <a:spcPts val="0"/>
              </a:spcBef>
              <a:spcAft>
                <a:spcPts val="0"/>
              </a:spcAft>
              <a:buSzPts val="1100"/>
              <a:buNone/>
            </a:pPr>
            <a:r>
              <a:rPr lang="en" u="sng">
                <a:solidFill>
                  <a:srgbClr val="1155CC"/>
                </a:solidFill>
                <a:latin typeface="Times New Roman"/>
                <a:ea typeface="Times New Roman"/>
                <a:cs typeface="Times New Roman"/>
                <a:sym typeface="Times New Roman"/>
                <a:hlinkClick r:id="rId2"/>
              </a:rPr>
              <a:t>https://www.youtube.com/watch?v=1iSuZngvCpY</a:t>
            </a:r>
            <a:endParaRPr>
              <a:solidFill>
                <a:srgbClr val="008000"/>
              </a:solidFill>
              <a:latin typeface="Times New Roman"/>
              <a:ea typeface="Times New Roman"/>
              <a:cs typeface="Times New Roman"/>
              <a:sym typeface="Times New Roman"/>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Google Shape;256;p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7" name="Google Shape;257;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group self assessment of roles and participation 10 min</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Google Shape;263;p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rgbClr val="38761D"/>
                </a:solidFill>
              </a:rPr>
              <a:t>Do one evaluation together under the camera to explain how the allocation of points works.</a:t>
            </a:r>
            <a:endParaRPr>
              <a:solidFill>
                <a:srgbClr val="38761D"/>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84ed180702_1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84ed180702_1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3" name="Google Shape;13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5" name="Google Shape;145;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1" name="Google Shape;151;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Introducing POGIL group roles - 5 min. Have laminated cards ready.</a:t>
            </a:r>
            <a:endParaRPr>
              <a:solidFill>
                <a:srgbClr val="008000"/>
              </a:solidFill>
              <a:latin typeface="Times New Roman"/>
              <a:ea typeface="Times New Roman"/>
              <a:cs typeface="Times New Roman"/>
              <a:sym typeface="Times New Roman"/>
            </a:endParaRPr>
          </a:p>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Have cards on team tables with 4 roles to look at while teacher reviews slides with role descriptions.</a:t>
            </a:r>
            <a:endParaRPr>
              <a:solidFill>
                <a:srgbClr val="008000"/>
              </a:solidFill>
              <a:latin typeface="Times New Roman"/>
              <a:ea typeface="Times New Roman"/>
              <a:cs typeface="Times New Roman"/>
              <a:sym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7" name="Google Shape;157;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rtl="0" algn="l">
              <a:lnSpc>
                <a:spcPct val="100000"/>
              </a:lnSpc>
              <a:spcBef>
                <a:spcPts val="0"/>
              </a:spcBef>
              <a:spcAft>
                <a:spcPts val="0"/>
              </a:spcAft>
              <a:buClr>
                <a:srgbClr val="FEF7F0"/>
              </a:buClr>
              <a:buSzPts val="18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52" name="Google Shape;52;p13"/>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12039" lvl="0" marL="457200" rtl="0" algn="l">
              <a:lnSpc>
                <a:spcPct val="100000"/>
              </a:lnSpc>
              <a:spcBef>
                <a:spcPts val="600"/>
              </a:spcBef>
              <a:spcAft>
                <a:spcPts val="0"/>
              </a:spcAft>
              <a:buSzPts val="1314"/>
              <a:buChar char="⦿"/>
              <a:defRPr/>
            </a:lvl1pPr>
            <a:lvl2pPr indent="-320040" lvl="1" marL="914400" rtl="0" algn="l">
              <a:lnSpc>
                <a:spcPct val="100000"/>
              </a:lnSpc>
              <a:spcBef>
                <a:spcPts val="500"/>
              </a:spcBef>
              <a:spcAft>
                <a:spcPts val="0"/>
              </a:spcAft>
              <a:buSzPts val="1440"/>
              <a:buChar char="◼"/>
              <a:defRPr/>
            </a:lvl2pPr>
            <a:lvl3pPr indent="-297180" lvl="2" marL="1371600" rtl="0" algn="l">
              <a:lnSpc>
                <a:spcPct val="100000"/>
              </a:lnSpc>
              <a:spcBef>
                <a:spcPts val="400"/>
              </a:spcBef>
              <a:spcAft>
                <a:spcPts val="0"/>
              </a:spcAft>
              <a:buSzPts val="1080"/>
              <a:buChar char="?"/>
              <a:defRPr/>
            </a:lvl3pPr>
            <a:lvl4pPr indent="-320039" lvl="3" marL="1828800" rtl="0" algn="l">
              <a:lnSpc>
                <a:spcPct val="100000"/>
              </a:lnSpc>
              <a:spcBef>
                <a:spcPts val="360"/>
              </a:spcBef>
              <a:spcAft>
                <a:spcPts val="0"/>
              </a:spcAft>
              <a:buSzPts val="1440"/>
              <a:buChar char="⚫"/>
              <a:defRPr/>
            </a:lvl4pPr>
            <a:lvl5pPr indent="-308610" lvl="4" marL="2286000" rtl="0" algn="l">
              <a:lnSpc>
                <a:spcPct val="100000"/>
              </a:lnSpc>
              <a:spcBef>
                <a:spcPts val="400"/>
              </a:spcBef>
              <a:spcAft>
                <a:spcPts val="0"/>
              </a:spcAft>
              <a:buSzPts val="1260"/>
              <a:buChar char="◉"/>
              <a:defRPr/>
            </a:lvl5pPr>
            <a:lvl6pPr indent="-320039" lvl="5" marL="2743200" rtl="0" algn="l">
              <a:lnSpc>
                <a:spcPct val="100000"/>
              </a:lnSpc>
              <a:spcBef>
                <a:spcPts val="400"/>
              </a:spcBef>
              <a:spcAft>
                <a:spcPts val="0"/>
              </a:spcAft>
              <a:buSzPts val="1440"/>
              <a:buChar char="⚫"/>
              <a:defRPr/>
            </a:lvl6pPr>
            <a:lvl7pPr indent="-320039" lvl="6" marL="3200400" rtl="0" algn="l">
              <a:lnSpc>
                <a:spcPct val="100000"/>
              </a:lnSpc>
              <a:spcBef>
                <a:spcPts val="360"/>
              </a:spcBef>
              <a:spcAft>
                <a:spcPts val="0"/>
              </a:spcAft>
              <a:buSzPts val="1440"/>
              <a:buChar char="◼"/>
              <a:defRPr/>
            </a:lvl7pPr>
            <a:lvl8pPr indent="-342900" lvl="7" marL="3657600" rtl="0" algn="l">
              <a:lnSpc>
                <a:spcPct val="100000"/>
              </a:lnSpc>
              <a:spcBef>
                <a:spcPts val="300"/>
              </a:spcBef>
              <a:spcAft>
                <a:spcPts val="0"/>
              </a:spcAft>
              <a:buSzPts val="1800"/>
              <a:buChar char="•"/>
              <a:defRPr/>
            </a:lvl8pPr>
            <a:lvl9pPr indent="-342900" lvl="8" marL="4114800" rtl="0" algn="l">
              <a:lnSpc>
                <a:spcPct val="100000"/>
              </a:lnSpc>
              <a:spcBef>
                <a:spcPts val="360"/>
              </a:spcBef>
              <a:spcAft>
                <a:spcPts val="0"/>
              </a:spcAft>
              <a:buSzPts val="1800"/>
              <a:buChar char="▪"/>
              <a:defRPr/>
            </a:lvl9pPr>
          </a:lstStyle>
          <a:p/>
        </p:txBody>
      </p:sp>
      <p:sp>
        <p:nvSpPr>
          <p:cNvPr id="53" name="Google Shape;53;p1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54" name="Google Shape;54;p1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rtl="0" algn="r">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55" name="Google Shape;55;p1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chemeClr val="dk2"/>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60" name="Shape 60"/>
        <p:cNvGrpSpPr/>
        <p:nvPr/>
      </p:nvGrpSpPr>
      <p:grpSpPr>
        <a:xfrm>
          <a:off x="0" y="0"/>
          <a:ext cx="0" cy="0"/>
          <a:chOff x="0" y="0"/>
          <a:chExt cx="0" cy="0"/>
        </a:xfrm>
      </p:grpSpPr>
      <p:sp>
        <p:nvSpPr>
          <p:cNvPr id="61" name="Google Shape;61;p15"/>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2" name="Google Shape;62;p15"/>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63" name="Google Shape;63;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64" name="Shape 64"/>
        <p:cNvGrpSpPr/>
        <p:nvPr/>
      </p:nvGrpSpPr>
      <p:grpSpPr>
        <a:xfrm>
          <a:off x="0" y="0"/>
          <a:ext cx="0" cy="0"/>
          <a:chOff x="0" y="0"/>
          <a:chExt cx="0" cy="0"/>
        </a:xfrm>
      </p:grpSpPr>
      <p:sp>
        <p:nvSpPr>
          <p:cNvPr id="65" name="Google Shape;65;p16"/>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6" name="Google Shape;66;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67" name="Shape 67"/>
        <p:cNvGrpSpPr/>
        <p:nvPr/>
      </p:nvGrpSpPr>
      <p:grpSpPr>
        <a:xfrm>
          <a:off x="0" y="0"/>
          <a:ext cx="0" cy="0"/>
          <a:chOff x="0" y="0"/>
          <a:chExt cx="0" cy="0"/>
        </a:xfrm>
      </p:grpSpPr>
      <p:sp>
        <p:nvSpPr>
          <p:cNvPr id="68" name="Google Shape;6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9" name="Google Shape;69;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70" name="Google Shape;70;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71" name="Shape 71"/>
        <p:cNvGrpSpPr/>
        <p:nvPr/>
      </p:nvGrpSpPr>
      <p:grpSpPr>
        <a:xfrm>
          <a:off x="0" y="0"/>
          <a:ext cx="0" cy="0"/>
          <a:chOff x="0" y="0"/>
          <a:chExt cx="0" cy="0"/>
        </a:xfrm>
      </p:grpSpPr>
      <p:sp>
        <p:nvSpPr>
          <p:cNvPr id="72" name="Google Shape;72;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3" name="Google Shape;73;p18"/>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4" name="Google Shape;74;p18"/>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5" name="Google Shape;75;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6" name="Shape 76"/>
        <p:cNvGrpSpPr/>
        <p:nvPr/>
      </p:nvGrpSpPr>
      <p:grpSpPr>
        <a:xfrm>
          <a:off x="0" y="0"/>
          <a:ext cx="0" cy="0"/>
          <a:chOff x="0" y="0"/>
          <a:chExt cx="0" cy="0"/>
        </a:xfrm>
      </p:grpSpPr>
      <p:sp>
        <p:nvSpPr>
          <p:cNvPr id="77" name="Google Shape;77;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8" name="Google Shape;78;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79" name="Shape 79"/>
        <p:cNvGrpSpPr/>
        <p:nvPr/>
      </p:nvGrpSpPr>
      <p:grpSpPr>
        <a:xfrm>
          <a:off x="0" y="0"/>
          <a:ext cx="0" cy="0"/>
          <a:chOff x="0" y="0"/>
          <a:chExt cx="0" cy="0"/>
        </a:xfrm>
      </p:grpSpPr>
      <p:sp>
        <p:nvSpPr>
          <p:cNvPr id="80" name="Google Shape;80;p20"/>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1" name="Google Shape;81;p20"/>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82" name="Google Shape;82;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83" name="Shape 83"/>
        <p:cNvGrpSpPr/>
        <p:nvPr/>
      </p:nvGrpSpPr>
      <p:grpSpPr>
        <a:xfrm>
          <a:off x="0" y="0"/>
          <a:ext cx="0" cy="0"/>
          <a:chOff x="0" y="0"/>
          <a:chExt cx="0" cy="0"/>
        </a:xfrm>
      </p:grpSpPr>
      <p:sp>
        <p:nvSpPr>
          <p:cNvPr id="84" name="Google Shape;84;p21"/>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85" name="Google Shape;85;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86" name="Shape 86"/>
        <p:cNvGrpSpPr/>
        <p:nvPr/>
      </p:nvGrpSpPr>
      <p:grpSpPr>
        <a:xfrm>
          <a:off x="0" y="0"/>
          <a:ext cx="0" cy="0"/>
          <a:chOff x="0" y="0"/>
          <a:chExt cx="0" cy="0"/>
        </a:xfrm>
      </p:grpSpPr>
      <p:sp>
        <p:nvSpPr>
          <p:cNvPr id="87" name="Google Shape;87;p2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22"/>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9" name="Google Shape;89;p22"/>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90" name="Google Shape;90;p22"/>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91" name="Google Shape;91;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92" name="Shape 92"/>
        <p:cNvGrpSpPr/>
        <p:nvPr/>
      </p:nvGrpSpPr>
      <p:grpSpPr>
        <a:xfrm>
          <a:off x="0" y="0"/>
          <a:ext cx="0" cy="0"/>
          <a:chOff x="0" y="0"/>
          <a:chExt cx="0" cy="0"/>
        </a:xfrm>
      </p:grpSpPr>
      <p:sp>
        <p:nvSpPr>
          <p:cNvPr id="93" name="Google Shape;93;p23"/>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94" name="Google Shape;94;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95" name="Shape 95"/>
        <p:cNvGrpSpPr/>
        <p:nvPr/>
      </p:nvGrpSpPr>
      <p:grpSpPr>
        <a:xfrm>
          <a:off x="0" y="0"/>
          <a:ext cx="0" cy="0"/>
          <a:chOff x="0" y="0"/>
          <a:chExt cx="0" cy="0"/>
        </a:xfrm>
      </p:grpSpPr>
      <p:sp>
        <p:nvSpPr>
          <p:cNvPr id="96" name="Google Shape;96;p24"/>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7" name="Google Shape;97;p24"/>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98" name="Google Shape;98;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99" name="Shape 99"/>
        <p:cNvGrpSpPr/>
        <p:nvPr/>
      </p:nvGrpSpPr>
      <p:grpSpPr>
        <a:xfrm>
          <a:off x="0" y="0"/>
          <a:ext cx="0" cy="0"/>
          <a:chOff x="0" y="0"/>
          <a:chExt cx="0" cy="0"/>
        </a:xfrm>
      </p:grpSpPr>
      <p:sp>
        <p:nvSpPr>
          <p:cNvPr id="100" name="Google Shape;100;p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01" name="Shape 101"/>
        <p:cNvGrpSpPr/>
        <p:nvPr/>
      </p:nvGrpSpPr>
      <p:grpSpPr>
        <a:xfrm>
          <a:off x="0" y="0"/>
          <a:ext cx="0" cy="0"/>
          <a:chOff x="0" y="0"/>
          <a:chExt cx="0" cy="0"/>
        </a:xfrm>
      </p:grpSpPr>
      <p:sp>
        <p:nvSpPr>
          <p:cNvPr id="102" name="Google Shape;102;p26"/>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rtl="0" algn="l">
              <a:spcBef>
                <a:spcPts val="0"/>
              </a:spcBef>
              <a:spcAft>
                <a:spcPts val="0"/>
              </a:spcAft>
              <a:buClr>
                <a:srgbClr val="FEF7F0"/>
              </a:buClr>
              <a:buSzPts val="1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3" name="Google Shape;103;p26"/>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12039" lvl="0" marL="457200" rtl="0" algn="l">
              <a:spcBef>
                <a:spcPts val="600"/>
              </a:spcBef>
              <a:spcAft>
                <a:spcPts val="0"/>
              </a:spcAft>
              <a:buSzPts val="1314"/>
              <a:buChar char="●"/>
              <a:defRPr/>
            </a:lvl1pPr>
            <a:lvl2pPr indent="-320040" lvl="1" marL="914400" rtl="0" algn="l">
              <a:spcBef>
                <a:spcPts val="1600"/>
              </a:spcBef>
              <a:spcAft>
                <a:spcPts val="0"/>
              </a:spcAft>
              <a:buSzPts val="1440"/>
              <a:buChar char="○"/>
              <a:defRPr/>
            </a:lvl2pPr>
            <a:lvl3pPr indent="-297180" lvl="2" marL="1371600" rtl="0" algn="l">
              <a:spcBef>
                <a:spcPts val="1600"/>
              </a:spcBef>
              <a:spcAft>
                <a:spcPts val="0"/>
              </a:spcAft>
              <a:buSzPts val="1080"/>
              <a:buChar char="■"/>
              <a:defRPr/>
            </a:lvl3pPr>
            <a:lvl4pPr indent="-320039" lvl="3" marL="1828800" rtl="0" algn="l">
              <a:spcBef>
                <a:spcPts val="1600"/>
              </a:spcBef>
              <a:spcAft>
                <a:spcPts val="0"/>
              </a:spcAft>
              <a:buSzPts val="1440"/>
              <a:buChar char="●"/>
              <a:defRPr/>
            </a:lvl4pPr>
            <a:lvl5pPr indent="-308610" lvl="4" marL="2286000" rtl="0" algn="l">
              <a:spcBef>
                <a:spcPts val="1600"/>
              </a:spcBef>
              <a:spcAft>
                <a:spcPts val="0"/>
              </a:spcAft>
              <a:buSzPts val="1260"/>
              <a:buChar char="○"/>
              <a:defRPr/>
            </a:lvl5pPr>
            <a:lvl6pPr indent="-320039" lvl="5" marL="2743200" rtl="0" algn="l">
              <a:spcBef>
                <a:spcPts val="1600"/>
              </a:spcBef>
              <a:spcAft>
                <a:spcPts val="0"/>
              </a:spcAft>
              <a:buSzPts val="1440"/>
              <a:buChar char="■"/>
              <a:defRPr/>
            </a:lvl6pPr>
            <a:lvl7pPr indent="-320039" lvl="6" marL="3200400" rtl="0" algn="l">
              <a:spcBef>
                <a:spcPts val="1600"/>
              </a:spcBef>
              <a:spcAft>
                <a:spcPts val="0"/>
              </a:spcAft>
              <a:buSzPts val="1440"/>
              <a:buChar char="●"/>
              <a:defRPr/>
            </a:lvl7pPr>
            <a:lvl8pPr indent="-342900" lvl="7" marL="3657600" rtl="0" algn="l">
              <a:spcBef>
                <a:spcPts val="1600"/>
              </a:spcBef>
              <a:spcAft>
                <a:spcPts val="0"/>
              </a:spcAft>
              <a:buSzPts val="1800"/>
              <a:buChar char="○"/>
              <a:defRPr/>
            </a:lvl8pPr>
            <a:lvl9pPr indent="-342900" lvl="8" marL="4114800" rtl="0" algn="l">
              <a:spcBef>
                <a:spcPts val="1600"/>
              </a:spcBef>
              <a:spcAft>
                <a:spcPts val="1600"/>
              </a:spcAft>
              <a:buSzPts val="1800"/>
              <a:buChar char="■"/>
              <a:defRPr/>
            </a:lvl9pPr>
          </a:lstStyle>
          <a:p/>
        </p:txBody>
      </p:sp>
      <p:sp>
        <p:nvSpPr>
          <p:cNvPr id="104" name="Google Shape;104;p26"/>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5" name="Google Shape;105;p26"/>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6" name="Google Shape;106;p26"/>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theme" Target="../theme/theme1.xml"/><Relationship Id="rId12" Type="http://schemas.openxmlformats.org/officeDocument/2006/relationships/slideLayout" Target="../slideLayouts/slideLayout24.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6" name="Shape 56"/>
        <p:cNvGrpSpPr/>
        <p:nvPr/>
      </p:nvGrpSpPr>
      <p:grpSpPr>
        <a:xfrm>
          <a:off x="0" y="0"/>
          <a:ext cx="0" cy="0"/>
          <a:chOff x="0" y="0"/>
          <a:chExt cx="0" cy="0"/>
        </a:xfrm>
      </p:grpSpPr>
      <p:sp>
        <p:nvSpPr>
          <p:cNvPr id="57" name="Google Shape;57;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8" name="Google Shape;58;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a:solidFill>
                  <a:schemeClr val="dk2"/>
                </a:solidFill>
              </a:defRPr>
            </a:lvl2pPr>
            <a:lvl3pPr indent="-317500" lvl="2" marL="1371600" rtl="0">
              <a:lnSpc>
                <a:spcPct val="115000"/>
              </a:lnSpc>
              <a:spcBef>
                <a:spcPts val="1600"/>
              </a:spcBef>
              <a:spcAft>
                <a:spcPts val="0"/>
              </a:spcAft>
              <a:buClr>
                <a:schemeClr val="dk2"/>
              </a:buClr>
              <a:buSzPts val="1400"/>
              <a:buChar char="■"/>
              <a:defRPr>
                <a:solidFill>
                  <a:schemeClr val="dk2"/>
                </a:solidFill>
              </a:defRPr>
            </a:lvl3pPr>
            <a:lvl4pPr indent="-317500" lvl="3" marL="1828800" rtl="0">
              <a:lnSpc>
                <a:spcPct val="115000"/>
              </a:lnSpc>
              <a:spcBef>
                <a:spcPts val="1600"/>
              </a:spcBef>
              <a:spcAft>
                <a:spcPts val="0"/>
              </a:spcAft>
              <a:buClr>
                <a:schemeClr val="dk2"/>
              </a:buClr>
              <a:buSzPts val="1400"/>
              <a:buChar char="●"/>
              <a:defRPr>
                <a:solidFill>
                  <a:schemeClr val="dk2"/>
                </a:solidFill>
              </a:defRPr>
            </a:lvl4pPr>
            <a:lvl5pPr indent="-317500" lvl="4" marL="2286000" rtl="0">
              <a:lnSpc>
                <a:spcPct val="115000"/>
              </a:lnSpc>
              <a:spcBef>
                <a:spcPts val="1600"/>
              </a:spcBef>
              <a:spcAft>
                <a:spcPts val="0"/>
              </a:spcAft>
              <a:buClr>
                <a:schemeClr val="dk2"/>
              </a:buClr>
              <a:buSzPts val="1400"/>
              <a:buChar char="○"/>
              <a:defRPr>
                <a:solidFill>
                  <a:schemeClr val="dk2"/>
                </a:solidFill>
              </a:defRPr>
            </a:lvl5pPr>
            <a:lvl6pPr indent="-317500" lvl="5" marL="2743200" rtl="0">
              <a:lnSpc>
                <a:spcPct val="115000"/>
              </a:lnSpc>
              <a:spcBef>
                <a:spcPts val="1600"/>
              </a:spcBef>
              <a:spcAft>
                <a:spcPts val="0"/>
              </a:spcAft>
              <a:buClr>
                <a:schemeClr val="dk2"/>
              </a:buClr>
              <a:buSzPts val="1400"/>
              <a:buChar char="■"/>
              <a:defRPr>
                <a:solidFill>
                  <a:schemeClr val="dk2"/>
                </a:solidFill>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317500" lvl="7" marL="3657600" rtl="0">
              <a:lnSpc>
                <a:spcPct val="115000"/>
              </a:lnSpc>
              <a:spcBef>
                <a:spcPts val="1600"/>
              </a:spcBef>
              <a:spcAft>
                <a:spcPts val="0"/>
              </a:spcAft>
              <a:buClr>
                <a:schemeClr val="dk2"/>
              </a:buClr>
              <a:buSzPts val="1400"/>
              <a:buChar char="○"/>
              <a:defRPr>
                <a:solidFill>
                  <a:schemeClr val="dk2"/>
                </a:solidFill>
              </a:defRPr>
            </a:lvl8pPr>
            <a:lvl9pPr indent="-317500" lvl="8" marL="4114800" rtl="0">
              <a:lnSpc>
                <a:spcPct val="115000"/>
              </a:lnSpc>
              <a:spcBef>
                <a:spcPts val="1600"/>
              </a:spcBef>
              <a:spcAft>
                <a:spcPts val="1600"/>
              </a:spcAft>
              <a:buClr>
                <a:schemeClr val="dk2"/>
              </a:buClr>
              <a:buSzPts val="1400"/>
              <a:buChar char="■"/>
              <a:defRPr>
                <a:solidFill>
                  <a:schemeClr val="dk2"/>
                </a:solidFill>
              </a:defRPr>
            </a:lvl9pPr>
          </a:lstStyle>
          <a:p/>
        </p:txBody>
      </p:sp>
      <p:sp>
        <p:nvSpPr>
          <p:cNvPr id="59" name="Google Shape;59;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hyperlink" Target="http://www.youtube.com/watch?v=xTczn5RUgnk" TargetMode="External"/><Relationship Id="rId4" Type="http://schemas.openxmlformats.org/officeDocument/2006/relationships/image" Target="../media/image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hyperlink" Target="http://www.youtube.com/watch?v=xTczn5RUgnk" TargetMode="External"/><Relationship Id="rId4" Type="http://schemas.openxmlformats.org/officeDocument/2006/relationships/image" Target="../media/image6.jpg"/><Relationship Id="rId5"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5.png"/><Relationship Id="rId4" Type="http://schemas.openxmlformats.org/officeDocument/2006/relationships/hyperlink" Target="http://www.youtube.com/watch?v=4ASKMcdCc3g" TargetMode="External"/><Relationship Id="rId5" Type="http://schemas.openxmlformats.org/officeDocument/2006/relationships/image" Target="../media/image18.jpg"/><Relationship Id="rId6"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hyperlink" Target="http://www.youtube.com/watch?v=1iSuZngvCpY" TargetMode="External"/><Relationship Id="rId4" Type="http://schemas.openxmlformats.org/officeDocument/2006/relationships/image" Target="../media/image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27"/>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rgbClr val="000000"/>
                </a:solidFill>
              </a:rPr>
              <a:t>PBL Lesson #1</a:t>
            </a:r>
            <a:endParaRPr>
              <a:solidFill>
                <a:srgbClr val="000000"/>
              </a:solidFill>
            </a:endParaRPr>
          </a:p>
        </p:txBody>
      </p:sp>
      <p:sp>
        <p:nvSpPr>
          <p:cNvPr id="112" name="Google Shape;112;p27"/>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000000"/>
                </a:solidFill>
              </a:rPr>
              <a:t>Introduction to PBL</a:t>
            </a:r>
            <a:endParaRPr>
              <a:solidFill>
                <a:srgbClr val="000000"/>
              </a:solidFill>
            </a:endParaRPr>
          </a:p>
          <a:p>
            <a:pPr indent="0" lvl="0" marL="0" rtl="0" algn="ctr">
              <a:spcBef>
                <a:spcPts val="0"/>
              </a:spcBef>
              <a:spcAft>
                <a:spcPts val="0"/>
              </a:spcAft>
              <a:buNone/>
            </a:pPr>
            <a:r>
              <a:rPr lang="en">
                <a:solidFill>
                  <a:srgbClr val="000000"/>
                </a:solidFill>
              </a:rPr>
              <a:t>Definition of Health</a:t>
            </a:r>
            <a:endParaRPr>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pic>
        <p:nvPicPr>
          <p:cNvPr id="164" name="Google Shape;164;p36"/>
          <p:cNvPicPr preferRelativeResize="0"/>
          <p:nvPr/>
        </p:nvPicPr>
        <p:blipFill rotWithShape="1">
          <a:blip r:embed="rId3">
            <a:alphaModFix/>
          </a:blip>
          <a:srcRect b="0" l="0" r="0" t="0"/>
          <a:stretch/>
        </p:blipFill>
        <p:spPr>
          <a:xfrm>
            <a:off x="152400" y="152400"/>
            <a:ext cx="7631323" cy="48387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pic>
        <p:nvPicPr>
          <p:cNvPr id="169" name="Google Shape;169;p37"/>
          <p:cNvPicPr preferRelativeResize="0"/>
          <p:nvPr/>
        </p:nvPicPr>
        <p:blipFill rotWithShape="1">
          <a:blip r:embed="rId3">
            <a:alphaModFix/>
          </a:blip>
          <a:srcRect b="0" l="0" r="0" t="0"/>
          <a:stretch/>
        </p:blipFill>
        <p:spPr>
          <a:xfrm>
            <a:off x="152400" y="152400"/>
            <a:ext cx="8701529" cy="48387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pic>
        <p:nvPicPr>
          <p:cNvPr id="174" name="Google Shape;174;p38"/>
          <p:cNvPicPr preferRelativeResize="0"/>
          <p:nvPr/>
        </p:nvPicPr>
        <p:blipFill rotWithShape="1">
          <a:blip r:embed="rId3">
            <a:alphaModFix/>
          </a:blip>
          <a:srcRect b="0" l="0" r="0" t="0"/>
          <a:stretch/>
        </p:blipFill>
        <p:spPr>
          <a:xfrm>
            <a:off x="152400" y="152400"/>
            <a:ext cx="8634054" cy="483869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pic>
        <p:nvPicPr>
          <p:cNvPr id="179" name="Google Shape;179;p39"/>
          <p:cNvPicPr preferRelativeResize="0"/>
          <p:nvPr/>
        </p:nvPicPr>
        <p:blipFill rotWithShape="1">
          <a:blip r:embed="rId3">
            <a:alphaModFix/>
          </a:blip>
          <a:srcRect b="0" l="0" r="0" t="0"/>
          <a:stretch/>
        </p:blipFill>
        <p:spPr>
          <a:xfrm>
            <a:off x="152400" y="152400"/>
            <a:ext cx="8793087" cy="48387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pic>
        <p:nvPicPr>
          <p:cNvPr id="184" name="Google Shape;184;p40"/>
          <p:cNvPicPr preferRelativeResize="0"/>
          <p:nvPr/>
        </p:nvPicPr>
        <p:blipFill rotWithShape="1">
          <a:blip r:embed="rId3">
            <a:alphaModFix/>
          </a:blip>
          <a:srcRect b="0" l="0" r="0" t="0"/>
          <a:stretch/>
        </p:blipFill>
        <p:spPr>
          <a:xfrm>
            <a:off x="152400" y="152400"/>
            <a:ext cx="7695998" cy="483869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41"/>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t/>
            </a:r>
            <a:endParaRPr/>
          </a:p>
        </p:txBody>
      </p:sp>
      <p:pic>
        <p:nvPicPr>
          <p:cNvPr id="190" name="Google Shape;190;p41"/>
          <p:cNvPicPr preferRelativeResize="0"/>
          <p:nvPr/>
        </p:nvPicPr>
        <p:blipFill rotWithShape="1">
          <a:blip r:embed="rId3">
            <a:alphaModFix/>
          </a:blip>
          <a:srcRect b="0" l="0" r="0" t="0"/>
          <a:stretch/>
        </p:blipFill>
        <p:spPr>
          <a:xfrm>
            <a:off x="224200" y="415200"/>
            <a:ext cx="8599700" cy="38315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42"/>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t/>
            </a:r>
            <a:endParaRPr/>
          </a:p>
        </p:txBody>
      </p:sp>
      <p:sp>
        <p:nvSpPr>
          <p:cNvPr id="196" name="Google Shape;196;p42"/>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t/>
            </a:r>
            <a:endParaRPr/>
          </a:p>
        </p:txBody>
      </p:sp>
      <p:pic>
        <p:nvPicPr>
          <p:cNvPr id="197" name="Google Shape;197;p42"/>
          <p:cNvPicPr preferRelativeResize="0"/>
          <p:nvPr/>
        </p:nvPicPr>
        <p:blipFill rotWithShape="1">
          <a:blip r:embed="rId3">
            <a:alphaModFix/>
          </a:blip>
          <a:srcRect b="0" l="0" r="0" t="0"/>
          <a:stretch/>
        </p:blipFill>
        <p:spPr>
          <a:xfrm>
            <a:off x="335900" y="0"/>
            <a:ext cx="8472200" cy="51435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Google Shape;202;p43"/>
          <p:cNvSpPr txBox="1"/>
          <p:nvPr>
            <p:ph type="title"/>
          </p:nvPr>
        </p:nvSpPr>
        <p:spPr>
          <a:xfrm>
            <a:off x="457200" y="240027"/>
            <a:ext cx="7239000" cy="5286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Divide Roles</a:t>
            </a:r>
            <a:endParaRPr>
              <a:solidFill>
                <a:srgbClr val="000000"/>
              </a:solidFill>
            </a:endParaRPr>
          </a:p>
        </p:txBody>
      </p:sp>
      <p:sp>
        <p:nvSpPr>
          <p:cNvPr id="203" name="Google Shape;203;p43"/>
          <p:cNvSpPr txBox="1"/>
          <p:nvPr>
            <p:ph idx="1" type="body"/>
          </p:nvPr>
        </p:nvSpPr>
        <p:spPr>
          <a:xfrm>
            <a:off x="457200" y="1241275"/>
            <a:ext cx="7599300" cy="3817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000000"/>
                </a:solidFill>
              </a:rPr>
              <a:t>Team Task #1 - find best role for each team member </a:t>
            </a:r>
            <a:endParaRPr b="1">
              <a:solidFill>
                <a:srgbClr val="000000"/>
              </a:solidFill>
            </a:endParaRPr>
          </a:p>
          <a:p>
            <a:pPr indent="-312039" lvl="0" marL="457200" rtl="0" algn="l">
              <a:lnSpc>
                <a:spcPct val="100000"/>
              </a:lnSpc>
              <a:spcBef>
                <a:spcPts val="600"/>
              </a:spcBef>
              <a:spcAft>
                <a:spcPts val="0"/>
              </a:spcAft>
              <a:buClr>
                <a:srgbClr val="000000"/>
              </a:buClr>
              <a:buSzPts val="1314"/>
              <a:buAutoNum type="arabicPeriod"/>
            </a:pPr>
            <a:r>
              <a:rPr lang="en">
                <a:solidFill>
                  <a:srgbClr val="000000"/>
                </a:solidFill>
              </a:rPr>
              <a:t>Read through the role descriptions on cards again.</a:t>
            </a:r>
            <a:endParaRPr>
              <a:solidFill>
                <a:srgbClr val="000000"/>
              </a:solidFill>
            </a:endParaRPr>
          </a:p>
          <a:p>
            <a:pPr indent="-312039" lvl="0" marL="457200" rtl="0" algn="l">
              <a:lnSpc>
                <a:spcPct val="100000"/>
              </a:lnSpc>
              <a:spcBef>
                <a:spcPts val="0"/>
              </a:spcBef>
              <a:spcAft>
                <a:spcPts val="0"/>
              </a:spcAft>
              <a:buClr>
                <a:srgbClr val="000000"/>
              </a:buClr>
              <a:buSzPts val="1314"/>
              <a:buAutoNum type="arabicPeriod"/>
            </a:pPr>
            <a:r>
              <a:rPr lang="en">
                <a:solidFill>
                  <a:srgbClr val="000000"/>
                </a:solidFill>
              </a:rPr>
              <a:t>Decide for yourself: Which role matches your skills the best?</a:t>
            </a:r>
            <a:endParaRPr>
              <a:solidFill>
                <a:srgbClr val="000000"/>
              </a:solidFill>
            </a:endParaRPr>
          </a:p>
          <a:p>
            <a:pPr indent="-312039" lvl="0" marL="457200" rtl="0" algn="l">
              <a:lnSpc>
                <a:spcPct val="100000"/>
              </a:lnSpc>
              <a:spcBef>
                <a:spcPts val="0"/>
              </a:spcBef>
              <a:spcAft>
                <a:spcPts val="0"/>
              </a:spcAft>
              <a:buClr>
                <a:srgbClr val="000000"/>
              </a:buClr>
              <a:buSzPts val="1314"/>
              <a:buAutoNum type="arabicPeriod"/>
            </a:pPr>
            <a:r>
              <a:rPr lang="en">
                <a:solidFill>
                  <a:srgbClr val="000000"/>
                </a:solidFill>
              </a:rPr>
              <a:t>Discuss how to best match roles with team members to get the most work done.</a:t>
            </a:r>
            <a:endParaRPr>
              <a:solidFill>
                <a:srgbClr val="000000"/>
              </a:solidFill>
            </a:endParaRPr>
          </a:p>
          <a:p>
            <a:pPr indent="-312039" lvl="0" marL="457200" rtl="0" algn="l">
              <a:lnSpc>
                <a:spcPct val="100000"/>
              </a:lnSpc>
              <a:spcBef>
                <a:spcPts val="0"/>
              </a:spcBef>
              <a:spcAft>
                <a:spcPts val="0"/>
              </a:spcAft>
              <a:buClr>
                <a:srgbClr val="000000"/>
              </a:buClr>
              <a:buSzPts val="1314"/>
              <a:buAutoNum type="arabicPeriod"/>
            </a:pPr>
            <a:r>
              <a:rPr lang="en">
                <a:solidFill>
                  <a:srgbClr val="000000"/>
                </a:solidFill>
              </a:rPr>
              <a:t>Write roles on card and hand to teacher.</a:t>
            </a:r>
            <a:endParaRPr>
              <a:solidFill>
                <a:srgbClr val="000000"/>
              </a:solidFill>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204" name="Google Shape;204;p43" title="Electric  - 5 Minute Countdown">
            <a:hlinkClick r:id="rId3"/>
          </p:cNvPr>
          <p:cNvPicPr preferRelativeResize="0"/>
          <p:nvPr/>
        </p:nvPicPr>
        <p:blipFill rotWithShape="1">
          <a:blip r:embed="rId4">
            <a:alphaModFix/>
          </a:blip>
          <a:srcRect b="0" l="0" r="0" t="0"/>
          <a:stretch/>
        </p:blipFill>
        <p:spPr>
          <a:xfrm>
            <a:off x="6858000" y="0"/>
            <a:ext cx="2286000" cy="17145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44"/>
          <p:cNvSpPr txBox="1"/>
          <p:nvPr>
            <p:ph type="title"/>
          </p:nvPr>
        </p:nvSpPr>
        <p:spPr>
          <a:xfrm>
            <a:off x="457200" y="240027"/>
            <a:ext cx="7239000" cy="5286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Team Norms</a:t>
            </a:r>
            <a:endParaRPr>
              <a:solidFill>
                <a:srgbClr val="000000"/>
              </a:solidFill>
            </a:endParaRPr>
          </a:p>
        </p:txBody>
      </p:sp>
      <p:sp>
        <p:nvSpPr>
          <p:cNvPr id="210" name="Google Shape;210;p44"/>
          <p:cNvSpPr txBox="1"/>
          <p:nvPr>
            <p:ph idx="1" type="body"/>
          </p:nvPr>
        </p:nvSpPr>
        <p:spPr>
          <a:xfrm>
            <a:off x="226250" y="982375"/>
            <a:ext cx="5989200" cy="3939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000000"/>
                </a:solidFill>
              </a:rPr>
              <a:t>Team Task #2: Team Norms</a:t>
            </a:r>
            <a:endParaRPr b="1">
              <a:solidFill>
                <a:srgbClr val="000000"/>
              </a:solidFill>
            </a:endParaRPr>
          </a:p>
          <a:p>
            <a:pPr indent="0" lvl="0" marL="0" rtl="0" algn="l">
              <a:lnSpc>
                <a:spcPct val="100000"/>
              </a:lnSpc>
              <a:spcBef>
                <a:spcPts val="600"/>
              </a:spcBef>
              <a:spcAft>
                <a:spcPts val="0"/>
              </a:spcAft>
              <a:buSzPts val="1314"/>
              <a:buNone/>
            </a:pPr>
            <a:r>
              <a:t/>
            </a:r>
            <a:endParaRPr>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What norms/guidelines do you need to work together </a:t>
            </a:r>
            <a:r>
              <a:rPr lang="en" u="sng">
                <a:solidFill>
                  <a:srgbClr val="000000"/>
                </a:solidFill>
              </a:rPr>
              <a:t>effectively</a:t>
            </a:r>
            <a:r>
              <a:rPr lang="en">
                <a:solidFill>
                  <a:srgbClr val="000000"/>
                </a:solidFill>
              </a:rPr>
              <a:t>?</a:t>
            </a:r>
            <a:endParaRPr>
              <a:solidFill>
                <a:srgbClr val="000000"/>
              </a:solidFill>
            </a:endParaRPr>
          </a:p>
          <a:p>
            <a:pPr indent="-312039" lvl="0" marL="457200" rtl="0" algn="l">
              <a:lnSpc>
                <a:spcPct val="100000"/>
              </a:lnSpc>
              <a:spcBef>
                <a:spcPts val="600"/>
              </a:spcBef>
              <a:spcAft>
                <a:spcPts val="0"/>
              </a:spcAft>
              <a:buClr>
                <a:srgbClr val="000000"/>
              </a:buClr>
              <a:buSzPts val="1314"/>
              <a:buChar char="-"/>
            </a:pPr>
            <a:r>
              <a:rPr lang="en">
                <a:solidFill>
                  <a:srgbClr val="000000"/>
                </a:solidFill>
              </a:rPr>
              <a:t>Discuss (Manager and Reflector lead)</a:t>
            </a:r>
            <a:endParaRPr>
              <a:solidFill>
                <a:srgbClr val="000000"/>
              </a:solidFill>
            </a:endParaRPr>
          </a:p>
          <a:p>
            <a:pPr indent="-312039" lvl="0" marL="457200" rtl="0" algn="l">
              <a:lnSpc>
                <a:spcPct val="100000"/>
              </a:lnSpc>
              <a:spcBef>
                <a:spcPts val="0"/>
              </a:spcBef>
              <a:spcAft>
                <a:spcPts val="0"/>
              </a:spcAft>
              <a:buClr>
                <a:srgbClr val="000000"/>
              </a:buClr>
              <a:buSzPts val="1314"/>
              <a:buChar char="-"/>
            </a:pPr>
            <a:r>
              <a:rPr lang="en">
                <a:solidFill>
                  <a:srgbClr val="000000"/>
                </a:solidFill>
              </a:rPr>
              <a:t>List the rules on the poster paper (Recorder)</a:t>
            </a:r>
            <a:endParaRPr>
              <a:solidFill>
                <a:srgbClr val="000000"/>
              </a:solidFill>
            </a:endParaRPr>
          </a:p>
          <a:p>
            <a:pPr indent="-312039" lvl="0" marL="457200" rtl="0" algn="l">
              <a:lnSpc>
                <a:spcPct val="100000"/>
              </a:lnSpc>
              <a:spcBef>
                <a:spcPts val="0"/>
              </a:spcBef>
              <a:spcAft>
                <a:spcPts val="0"/>
              </a:spcAft>
              <a:buClr>
                <a:srgbClr val="000000"/>
              </a:buClr>
              <a:buSzPts val="1314"/>
              <a:buChar char="-"/>
            </a:pPr>
            <a:r>
              <a:rPr lang="en">
                <a:solidFill>
                  <a:srgbClr val="000000"/>
                </a:solidFill>
              </a:rPr>
              <a:t>Sign the poster (Presenter will bring poster to front)</a:t>
            </a:r>
            <a:endParaRPr>
              <a:solidFill>
                <a:srgbClr val="000000"/>
              </a:solidFill>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211" name="Google Shape;211;p44" title="Electric  - 5 Minute Countdown">
            <a:hlinkClick r:id="rId3"/>
          </p:cNvPr>
          <p:cNvPicPr preferRelativeResize="0"/>
          <p:nvPr/>
        </p:nvPicPr>
        <p:blipFill rotWithShape="1">
          <a:blip r:embed="rId4">
            <a:alphaModFix/>
          </a:blip>
          <a:srcRect b="0" l="0" r="0" t="0"/>
          <a:stretch/>
        </p:blipFill>
        <p:spPr>
          <a:xfrm>
            <a:off x="6800675" y="68650"/>
            <a:ext cx="2286000" cy="1714500"/>
          </a:xfrm>
          <a:prstGeom prst="rect">
            <a:avLst/>
          </a:prstGeom>
          <a:noFill/>
          <a:ln>
            <a:noFill/>
          </a:ln>
        </p:spPr>
      </p:pic>
      <p:pic>
        <p:nvPicPr>
          <p:cNvPr id="212" name="Google Shape;212;p44"/>
          <p:cNvPicPr preferRelativeResize="0"/>
          <p:nvPr/>
        </p:nvPicPr>
        <p:blipFill rotWithShape="1">
          <a:blip r:embed="rId5">
            <a:alphaModFix/>
          </a:blip>
          <a:srcRect b="0" l="0" r="10071" t="0"/>
          <a:stretch/>
        </p:blipFill>
        <p:spPr>
          <a:xfrm>
            <a:off x="6347325" y="1949025"/>
            <a:ext cx="2206575" cy="29182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Google Shape;217;p45"/>
          <p:cNvSpPr txBox="1"/>
          <p:nvPr>
            <p:ph type="title"/>
          </p:nvPr>
        </p:nvSpPr>
        <p:spPr>
          <a:xfrm>
            <a:off x="457200" y="240027"/>
            <a:ext cx="7239000" cy="4428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What is Health?</a:t>
            </a:r>
            <a:endParaRPr>
              <a:solidFill>
                <a:srgbClr val="000000"/>
              </a:solidFill>
            </a:endParaRPr>
          </a:p>
        </p:txBody>
      </p:sp>
      <p:sp>
        <p:nvSpPr>
          <p:cNvPr id="218" name="Google Shape;218;p45"/>
          <p:cNvSpPr txBox="1"/>
          <p:nvPr>
            <p:ph idx="1" type="body"/>
          </p:nvPr>
        </p:nvSpPr>
        <p:spPr>
          <a:xfrm>
            <a:off x="503750" y="868475"/>
            <a:ext cx="5082000" cy="3634800"/>
          </a:xfrm>
          <a:prstGeom prst="rect">
            <a:avLst/>
          </a:prstGeom>
          <a:noFill/>
          <a:ln>
            <a:noFill/>
          </a:ln>
        </p:spPr>
        <p:txBody>
          <a:bodyPr anchorCtr="0" anchor="t" bIns="45700" lIns="91425" spcFirstLastPara="1" rIns="91425" wrap="square" tIns="45700">
            <a:noAutofit/>
          </a:bodyPr>
          <a:lstStyle/>
          <a:p>
            <a:pPr indent="0" lvl="0" marL="0" rtl="0" algn="l">
              <a:spcBef>
                <a:spcPts val="600"/>
              </a:spcBef>
              <a:spcAft>
                <a:spcPts val="0"/>
              </a:spcAft>
              <a:buClr>
                <a:schemeClr val="dk1"/>
              </a:buClr>
              <a:buSzPts val="1314"/>
              <a:buFont typeface="Arial"/>
              <a:buNone/>
            </a:pPr>
            <a:r>
              <a:rPr lang="en">
                <a:solidFill>
                  <a:srgbClr val="000000"/>
                </a:solidFill>
              </a:rPr>
              <a:t>Your team will find a concepts/influences for health:</a:t>
            </a:r>
            <a:endParaRPr>
              <a:solidFill>
                <a:srgbClr val="000000"/>
              </a:solidFill>
            </a:endParaRPr>
          </a:p>
          <a:p>
            <a:pPr indent="0" lvl="0" marL="0" rtl="0" algn="l">
              <a:spcBef>
                <a:spcPts val="600"/>
              </a:spcBef>
              <a:spcAft>
                <a:spcPts val="0"/>
              </a:spcAft>
              <a:buClr>
                <a:schemeClr val="dk1"/>
              </a:buClr>
              <a:buSzPts val="1314"/>
              <a:buFont typeface="Arial"/>
              <a:buNone/>
            </a:pPr>
            <a:r>
              <a:t/>
            </a:r>
            <a:endParaRPr sz="1000">
              <a:solidFill>
                <a:srgbClr val="000000"/>
              </a:solidFill>
            </a:endParaRPr>
          </a:p>
          <a:p>
            <a:pPr indent="0" lvl="0" marL="0" rtl="0" algn="l">
              <a:spcBef>
                <a:spcPts val="600"/>
              </a:spcBef>
              <a:spcAft>
                <a:spcPts val="0"/>
              </a:spcAft>
              <a:buClr>
                <a:schemeClr val="dk1"/>
              </a:buClr>
              <a:buSzPts val="1314"/>
              <a:buFont typeface="Arial"/>
              <a:buNone/>
            </a:pPr>
            <a:r>
              <a:rPr lang="en">
                <a:solidFill>
                  <a:srgbClr val="000000"/>
                </a:solidFill>
              </a:rPr>
              <a:t>A: On your Whiteboard, create a WEB for your concept (idea) of the word HEALTH.</a:t>
            </a:r>
            <a:endParaRPr>
              <a:solidFill>
                <a:srgbClr val="000000"/>
              </a:solidFill>
            </a:endParaRPr>
          </a:p>
          <a:p>
            <a:pPr indent="-312039" lvl="0" marL="457200" rtl="0" algn="l">
              <a:spcBef>
                <a:spcPts val="600"/>
              </a:spcBef>
              <a:spcAft>
                <a:spcPts val="0"/>
              </a:spcAft>
              <a:buClr>
                <a:srgbClr val="000000"/>
              </a:buClr>
              <a:buSzPts val="1314"/>
              <a:buAutoNum type="arabicPeriod"/>
            </a:pPr>
            <a:r>
              <a:rPr lang="en">
                <a:solidFill>
                  <a:srgbClr val="000000"/>
                </a:solidFill>
              </a:rPr>
              <a:t>Write the word HEALTH in the middle of your poster</a:t>
            </a:r>
            <a:endParaRPr>
              <a:solidFill>
                <a:srgbClr val="000000"/>
              </a:solidFill>
            </a:endParaRPr>
          </a:p>
          <a:p>
            <a:pPr indent="-312039" lvl="0" marL="457200" rtl="0" algn="l">
              <a:spcBef>
                <a:spcPts val="0"/>
              </a:spcBef>
              <a:spcAft>
                <a:spcPts val="0"/>
              </a:spcAft>
              <a:buClr>
                <a:srgbClr val="000000"/>
              </a:buClr>
              <a:buSzPts val="1314"/>
              <a:buAutoNum type="arabicPeriod"/>
            </a:pPr>
            <a:r>
              <a:rPr lang="en">
                <a:solidFill>
                  <a:srgbClr val="000000"/>
                </a:solidFill>
              </a:rPr>
              <a:t>Brainstorm (think about) </a:t>
            </a:r>
            <a:r>
              <a:rPr i="1" lang="en">
                <a:solidFill>
                  <a:srgbClr val="000000"/>
                </a:solidFill>
              </a:rPr>
              <a:t>areas</a:t>
            </a:r>
            <a:r>
              <a:rPr lang="en">
                <a:solidFill>
                  <a:srgbClr val="000000"/>
                </a:solidFill>
              </a:rPr>
              <a:t> of health and factors that </a:t>
            </a:r>
            <a:r>
              <a:rPr i="1" lang="en">
                <a:solidFill>
                  <a:srgbClr val="000000"/>
                </a:solidFill>
              </a:rPr>
              <a:t>influence</a:t>
            </a:r>
            <a:r>
              <a:rPr lang="en">
                <a:solidFill>
                  <a:srgbClr val="000000"/>
                </a:solidFill>
              </a:rPr>
              <a:t> health</a:t>
            </a:r>
            <a:endParaRPr b="1">
              <a:solidFill>
                <a:srgbClr val="000000"/>
              </a:solidFill>
            </a:endParaRPr>
          </a:p>
        </p:txBody>
      </p:sp>
      <p:pic>
        <p:nvPicPr>
          <p:cNvPr id="219" name="Google Shape;219;p45"/>
          <p:cNvPicPr preferRelativeResize="0"/>
          <p:nvPr/>
        </p:nvPicPr>
        <p:blipFill rotWithShape="1">
          <a:blip r:embed="rId3">
            <a:alphaModFix/>
          </a:blip>
          <a:srcRect b="0" l="0" r="0" t="0"/>
          <a:stretch/>
        </p:blipFill>
        <p:spPr>
          <a:xfrm>
            <a:off x="6432275" y="333600"/>
            <a:ext cx="2354876" cy="1819674"/>
          </a:xfrm>
          <a:prstGeom prst="rect">
            <a:avLst/>
          </a:prstGeom>
          <a:noFill/>
          <a:ln>
            <a:noFill/>
          </a:ln>
        </p:spPr>
      </p:pic>
      <p:pic>
        <p:nvPicPr>
          <p:cNvPr descr="This timer counts down silently until it reaches 0:00, then a police siren sounds to alert you that time is up." id="220" name="Google Shape;220;p45" title="10 Minute Timer">
            <a:hlinkClick r:id="rId4"/>
          </p:cNvPr>
          <p:cNvPicPr preferRelativeResize="0"/>
          <p:nvPr/>
        </p:nvPicPr>
        <p:blipFill rotWithShape="1">
          <a:blip r:embed="rId5">
            <a:alphaModFix/>
          </a:blip>
          <a:srcRect b="0" l="0" r="0" t="0"/>
          <a:stretch/>
        </p:blipFill>
        <p:spPr>
          <a:xfrm>
            <a:off x="-31650" y="3830350"/>
            <a:ext cx="1813375" cy="1360050"/>
          </a:xfrm>
          <a:prstGeom prst="rect">
            <a:avLst/>
          </a:prstGeom>
          <a:noFill/>
          <a:ln>
            <a:noFill/>
          </a:ln>
        </p:spPr>
      </p:pic>
      <p:pic>
        <p:nvPicPr>
          <p:cNvPr id="221" name="Google Shape;221;p45"/>
          <p:cNvPicPr preferRelativeResize="0"/>
          <p:nvPr/>
        </p:nvPicPr>
        <p:blipFill>
          <a:blip r:embed="rId6">
            <a:alphaModFix/>
          </a:blip>
          <a:stretch>
            <a:fillRect/>
          </a:stretch>
        </p:blipFill>
        <p:spPr>
          <a:xfrm>
            <a:off x="6273450" y="2755624"/>
            <a:ext cx="2276475" cy="2009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28"/>
          <p:cNvSpPr txBox="1"/>
          <p:nvPr>
            <p:ph type="title"/>
          </p:nvPr>
        </p:nvSpPr>
        <p:spPr>
          <a:xfrm>
            <a:off x="180950" y="581825"/>
            <a:ext cx="6447600" cy="5232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Objectives:</a:t>
            </a:r>
            <a:endParaRPr>
              <a:solidFill>
                <a:srgbClr val="000000"/>
              </a:solidFill>
            </a:endParaRPr>
          </a:p>
        </p:txBody>
      </p:sp>
      <p:sp>
        <p:nvSpPr>
          <p:cNvPr id="118" name="Google Shape;118;p28"/>
          <p:cNvSpPr txBox="1"/>
          <p:nvPr>
            <p:ph idx="1" type="body"/>
          </p:nvPr>
        </p:nvSpPr>
        <p:spPr>
          <a:xfrm>
            <a:off x="180950" y="1256775"/>
            <a:ext cx="7946100" cy="3693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314"/>
              <a:buNone/>
            </a:pPr>
            <a:r>
              <a:rPr b="1" lang="en" sz="1600" u="sng">
                <a:solidFill>
                  <a:srgbClr val="000000"/>
                </a:solidFill>
              </a:rPr>
              <a:t>Learning Objective(s): Students will</a:t>
            </a:r>
            <a:endParaRPr b="1" sz="1600" u="sng">
              <a:solidFill>
                <a:srgbClr val="000000"/>
              </a:solidFill>
            </a:endParaRPr>
          </a:p>
          <a:p>
            <a:pPr indent="0" lvl="0" marL="0" rtl="0" algn="l">
              <a:lnSpc>
                <a:spcPct val="115000"/>
              </a:lnSpc>
              <a:spcBef>
                <a:spcPts val="0"/>
              </a:spcBef>
              <a:spcAft>
                <a:spcPts val="0"/>
              </a:spcAft>
              <a:buSzPts val="1314"/>
              <a:buNone/>
            </a:pPr>
            <a:r>
              <a:t/>
            </a:r>
            <a:endParaRPr b="1" sz="1600" u="sng">
              <a:solidFill>
                <a:srgbClr val="000000"/>
              </a:solidFill>
            </a:endParaRPr>
          </a:p>
          <a:p>
            <a:pPr indent="-330200" lvl="0" marL="457200" rtl="0" algn="l">
              <a:lnSpc>
                <a:spcPct val="115000"/>
              </a:lnSpc>
              <a:spcBef>
                <a:spcPts val="0"/>
              </a:spcBef>
              <a:spcAft>
                <a:spcPts val="0"/>
              </a:spcAft>
              <a:buClr>
                <a:srgbClr val="000000"/>
              </a:buClr>
              <a:buSzPts val="1600"/>
              <a:buChar char="●"/>
            </a:pPr>
            <a:r>
              <a:rPr lang="en" sz="1600">
                <a:solidFill>
                  <a:srgbClr val="000000"/>
                </a:solidFill>
              </a:rPr>
              <a:t>E</a:t>
            </a:r>
            <a:r>
              <a:rPr lang="en" sz="1600">
                <a:solidFill>
                  <a:srgbClr val="000000"/>
                </a:solidFill>
              </a:rPr>
              <a:t>xplore the concept of health - what is health?</a:t>
            </a:r>
            <a:endParaRPr sz="1600">
              <a:solidFill>
                <a:srgbClr val="000000"/>
              </a:solidFill>
            </a:endParaRPr>
          </a:p>
          <a:p>
            <a:pPr indent="-330200" lvl="0" marL="457200" rtl="0" algn="l">
              <a:lnSpc>
                <a:spcPct val="115000"/>
              </a:lnSpc>
              <a:spcBef>
                <a:spcPts val="0"/>
              </a:spcBef>
              <a:spcAft>
                <a:spcPts val="0"/>
              </a:spcAft>
              <a:buClr>
                <a:srgbClr val="000000"/>
              </a:buClr>
              <a:buSzPts val="1600"/>
              <a:buChar char="●"/>
            </a:pPr>
            <a:r>
              <a:rPr lang="en" sz="1600">
                <a:solidFill>
                  <a:srgbClr val="000000"/>
                </a:solidFill>
              </a:rPr>
              <a:t>Define areas of overall wellness in order to categorize (group) health services.</a:t>
            </a:r>
            <a:endParaRPr sz="1600">
              <a:solidFill>
                <a:srgbClr val="000000"/>
              </a:solidFill>
            </a:endParaRPr>
          </a:p>
          <a:p>
            <a:pPr indent="0" lvl="0" marL="457200" rtl="0" algn="l">
              <a:lnSpc>
                <a:spcPct val="115000"/>
              </a:lnSpc>
              <a:spcBef>
                <a:spcPts val="0"/>
              </a:spcBef>
              <a:spcAft>
                <a:spcPts val="0"/>
              </a:spcAft>
              <a:buSzPts val="1314"/>
              <a:buNone/>
            </a:pPr>
            <a:r>
              <a:t/>
            </a:r>
            <a:endParaRPr b="1" sz="1600">
              <a:solidFill>
                <a:srgbClr val="000000"/>
              </a:solidFill>
            </a:endParaRPr>
          </a:p>
          <a:p>
            <a:pPr indent="0" lvl="0" marL="0" rtl="0" algn="l">
              <a:lnSpc>
                <a:spcPct val="115000"/>
              </a:lnSpc>
              <a:spcBef>
                <a:spcPts val="0"/>
              </a:spcBef>
              <a:spcAft>
                <a:spcPts val="0"/>
              </a:spcAft>
              <a:buSzPts val="1314"/>
              <a:buNone/>
            </a:pPr>
            <a:r>
              <a:rPr b="1" lang="en" sz="1600" u="sng">
                <a:solidFill>
                  <a:srgbClr val="000000"/>
                </a:solidFill>
              </a:rPr>
              <a:t>Language Objective(s): Students will</a:t>
            </a:r>
            <a:endParaRPr b="1" sz="1600" u="sng">
              <a:solidFill>
                <a:srgbClr val="000000"/>
              </a:solidFill>
            </a:endParaRPr>
          </a:p>
          <a:p>
            <a:pPr indent="0" lvl="0" marL="0" rtl="0" algn="l">
              <a:lnSpc>
                <a:spcPct val="115000"/>
              </a:lnSpc>
              <a:spcBef>
                <a:spcPts val="0"/>
              </a:spcBef>
              <a:spcAft>
                <a:spcPts val="0"/>
              </a:spcAft>
              <a:buSzPts val="1314"/>
              <a:buNone/>
            </a:pPr>
            <a:r>
              <a:t/>
            </a:r>
            <a:endParaRPr b="1" sz="1600" u="sng">
              <a:solidFill>
                <a:srgbClr val="000000"/>
              </a:solidFill>
            </a:endParaRPr>
          </a:p>
          <a:p>
            <a:pPr indent="-330200" lvl="0" marL="457200" rtl="0" algn="l">
              <a:lnSpc>
                <a:spcPct val="115000"/>
              </a:lnSpc>
              <a:spcBef>
                <a:spcPts val="0"/>
              </a:spcBef>
              <a:spcAft>
                <a:spcPts val="0"/>
              </a:spcAft>
              <a:buClr>
                <a:srgbClr val="000000"/>
              </a:buClr>
              <a:buSzPts val="1600"/>
              <a:buChar char="●"/>
            </a:pPr>
            <a:r>
              <a:rPr lang="en" sz="1600">
                <a:solidFill>
                  <a:srgbClr val="000000"/>
                </a:solidFill>
              </a:rPr>
              <a:t>D</a:t>
            </a:r>
            <a:r>
              <a:rPr lang="en" sz="1600">
                <a:solidFill>
                  <a:srgbClr val="000000"/>
                </a:solidFill>
              </a:rPr>
              <a:t>iscuss their definition of health.</a:t>
            </a:r>
            <a:endParaRPr sz="1600">
              <a:solidFill>
                <a:srgbClr val="000000"/>
              </a:solidFill>
            </a:endParaRPr>
          </a:p>
          <a:p>
            <a:pPr indent="-330200" lvl="0" marL="457200" rtl="0" algn="l">
              <a:lnSpc>
                <a:spcPct val="115000"/>
              </a:lnSpc>
              <a:spcBef>
                <a:spcPts val="0"/>
              </a:spcBef>
              <a:spcAft>
                <a:spcPts val="0"/>
              </a:spcAft>
              <a:buClr>
                <a:srgbClr val="000000"/>
              </a:buClr>
              <a:buSzPts val="1600"/>
              <a:buChar char="●"/>
            </a:pPr>
            <a:r>
              <a:rPr lang="en" sz="1600">
                <a:solidFill>
                  <a:srgbClr val="000000"/>
                </a:solidFill>
              </a:rPr>
              <a:t>Conduct research in groups  to compile a list of factors that influence individual health.</a:t>
            </a:r>
            <a:endParaRPr sz="1600">
              <a:solidFill>
                <a:srgbClr val="00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Google Shape;226;p46"/>
          <p:cNvSpPr txBox="1"/>
          <p:nvPr>
            <p:ph type="title"/>
          </p:nvPr>
        </p:nvSpPr>
        <p:spPr>
          <a:xfrm>
            <a:off x="372375" y="76200"/>
            <a:ext cx="68667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Write a Definition for</a:t>
            </a:r>
            <a:r>
              <a:rPr lang="en">
                <a:solidFill>
                  <a:srgbClr val="000000"/>
                </a:solidFill>
              </a:rPr>
              <a:t> Health?</a:t>
            </a:r>
            <a:endParaRPr>
              <a:solidFill>
                <a:srgbClr val="000000"/>
              </a:solidFill>
            </a:endParaRPr>
          </a:p>
        </p:txBody>
      </p:sp>
      <p:sp>
        <p:nvSpPr>
          <p:cNvPr id="227" name="Google Shape;227;p46"/>
          <p:cNvSpPr txBox="1"/>
          <p:nvPr>
            <p:ph idx="1" type="body"/>
          </p:nvPr>
        </p:nvSpPr>
        <p:spPr>
          <a:xfrm>
            <a:off x="186200" y="1082375"/>
            <a:ext cx="5190000" cy="42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t/>
            </a:r>
            <a:endParaRPr/>
          </a:p>
          <a:p>
            <a:pPr indent="-312039" lvl="0" marL="457200" rtl="0" algn="l">
              <a:lnSpc>
                <a:spcPct val="100000"/>
              </a:lnSpc>
              <a:spcBef>
                <a:spcPts val="600"/>
              </a:spcBef>
              <a:spcAft>
                <a:spcPts val="0"/>
              </a:spcAft>
              <a:buClr>
                <a:srgbClr val="000000"/>
              </a:buClr>
              <a:buSzPts val="1314"/>
              <a:buAutoNum type="arabicPeriod"/>
            </a:pPr>
            <a:r>
              <a:rPr lang="en">
                <a:solidFill>
                  <a:srgbClr val="000000"/>
                </a:solidFill>
              </a:rPr>
              <a:t>Use your ideas to answer the following question What does it mean to be healthy? </a:t>
            </a:r>
            <a:endParaRPr>
              <a:solidFill>
                <a:srgbClr val="000000"/>
              </a:solidFill>
            </a:endParaRPr>
          </a:p>
          <a:p>
            <a:pPr indent="457200" lvl="0" marL="457200" rtl="0" algn="l">
              <a:lnSpc>
                <a:spcPct val="100000"/>
              </a:lnSpc>
              <a:spcBef>
                <a:spcPts val="600"/>
              </a:spcBef>
              <a:spcAft>
                <a:spcPts val="0"/>
              </a:spcAft>
              <a:buNone/>
            </a:pPr>
            <a:r>
              <a:rPr lang="en">
                <a:solidFill>
                  <a:srgbClr val="000000"/>
                </a:solidFill>
              </a:rPr>
              <a:t>“To be healthy means…”</a:t>
            </a:r>
            <a:endParaRPr>
              <a:solidFill>
                <a:srgbClr val="000000"/>
              </a:solidFill>
            </a:endParaRPr>
          </a:p>
          <a:p>
            <a:pPr indent="0" lvl="0" marL="457200" rtl="0" algn="l">
              <a:lnSpc>
                <a:spcPct val="100000"/>
              </a:lnSpc>
              <a:spcBef>
                <a:spcPts val="600"/>
              </a:spcBef>
              <a:spcAft>
                <a:spcPts val="0"/>
              </a:spcAft>
              <a:buNone/>
            </a:pPr>
            <a:r>
              <a:t/>
            </a:r>
            <a:endParaRPr>
              <a:solidFill>
                <a:srgbClr val="000000"/>
              </a:solidFill>
            </a:endParaRPr>
          </a:p>
          <a:p>
            <a:pPr indent="-312039" lvl="0" marL="457200" rtl="0" algn="l">
              <a:lnSpc>
                <a:spcPct val="100000"/>
              </a:lnSpc>
              <a:spcBef>
                <a:spcPts val="600"/>
              </a:spcBef>
              <a:spcAft>
                <a:spcPts val="0"/>
              </a:spcAft>
              <a:buClr>
                <a:srgbClr val="000000"/>
              </a:buClr>
              <a:buSzPts val="1314"/>
              <a:buAutoNum type="arabicPeriod"/>
            </a:pPr>
            <a:r>
              <a:rPr lang="en">
                <a:solidFill>
                  <a:srgbClr val="000000"/>
                </a:solidFill>
              </a:rPr>
              <a:t>Is your answer a definition for the word health or do you have to add something?</a:t>
            </a:r>
            <a:endParaRPr>
              <a:solidFill>
                <a:srgbClr val="000000"/>
              </a:solidFill>
            </a:endParaRPr>
          </a:p>
          <a:p>
            <a:pPr indent="457200" lvl="0" marL="457200" rtl="0" algn="l">
              <a:lnSpc>
                <a:spcPct val="100000"/>
              </a:lnSpc>
              <a:spcBef>
                <a:spcPts val="600"/>
              </a:spcBef>
              <a:spcAft>
                <a:spcPts val="0"/>
              </a:spcAft>
              <a:buNone/>
            </a:pPr>
            <a:r>
              <a:rPr lang="en">
                <a:solidFill>
                  <a:srgbClr val="000000"/>
                </a:solidFill>
              </a:rPr>
              <a:t>“Health is/Health means….”</a:t>
            </a:r>
            <a:endParaRPr>
              <a:solidFill>
                <a:srgbClr val="000000"/>
              </a:solidFill>
            </a:endParaRPr>
          </a:p>
          <a:p>
            <a:pPr indent="0" lvl="0" marL="0" rtl="0" algn="l">
              <a:lnSpc>
                <a:spcPct val="100000"/>
              </a:lnSpc>
              <a:spcBef>
                <a:spcPts val="600"/>
              </a:spcBef>
              <a:spcAft>
                <a:spcPts val="0"/>
              </a:spcAft>
              <a:buSzPts val="1314"/>
              <a:buNone/>
            </a:pPr>
            <a:r>
              <a:t/>
            </a:r>
            <a:endParaRPr>
              <a:solidFill>
                <a:srgbClr val="0000FF"/>
              </a:solidFill>
            </a:endParaRPr>
          </a:p>
          <a:p>
            <a:pPr indent="0" lvl="0" marL="0" rtl="0" algn="l">
              <a:lnSpc>
                <a:spcPct val="100000"/>
              </a:lnSpc>
              <a:spcBef>
                <a:spcPts val="600"/>
              </a:spcBef>
              <a:spcAft>
                <a:spcPts val="0"/>
              </a:spcAft>
              <a:buSzPts val="1314"/>
              <a:buNone/>
            </a:pPr>
            <a:r>
              <a:t/>
            </a:r>
            <a:endParaRPr/>
          </a:p>
        </p:txBody>
      </p:sp>
      <p:pic>
        <p:nvPicPr>
          <p:cNvPr id="228" name="Google Shape;228;p46"/>
          <p:cNvPicPr preferRelativeResize="0"/>
          <p:nvPr/>
        </p:nvPicPr>
        <p:blipFill rotWithShape="1">
          <a:blip r:embed="rId3">
            <a:alphaModFix/>
          </a:blip>
          <a:srcRect b="35144" l="0" r="0" t="0"/>
          <a:stretch/>
        </p:blipFill>
        <p:spPr>
          <a:xfrm>
            <a:off x="5530475" y="1082375"/>
            <a:ext cx="3430550" cy="33359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Google Shape;233;p47"/>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Share out</a:t>
            </a:r>
            <a:endParaRPr>
              <a:solidFill>
                <a:srgbClr val="000000"/>
              </a:solidFill>
            </a:endParaRPr>
          </a:p>
        </p:txBody>
      </p:sp>
      <p:sp>
        <p:nvSpPr>
          <p:cNvPr id="234" name="Google Shape;234;p47"/>
          <p:cNvSpPr txBox="1"/>
          <p:nvPr>
            <p:ph idx="1" type="body"/>
          </p:nvPr>
        </p:nvSpPr>
        <p:spPr>
          <a:xfrm>
            <a:off x="457200" y="1207050"/>
            <a:ext cx="47484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lang="en">
                <a:solidFill>
                  <a:srgbClr val="000000"/>
                </a:solidFill>
              </a:rPr>
              <a:t>Share your definition of </a:t>
            </a:r>
            <a:r>
              <a:rPr lang="en" u="sng">
                <a:solidFill>
                  <a:srgbClr val="000000"/>
                </a:solidFill>
              </a:rPr>
              <a:t>Health</a:t>
            </a:r>
            <a:r>
              <a:rPr lang="en">
                <a:solidFill>
                  <a:srgbClr val="000000"/>
                </a:solidFill>
              </a:rPr>
              <a:t> with class.</a:t>
            </a:r>
            <a:endParaRPr>
              <a:solidFill>
                <a:srgbClr val="000000"/>
              </a:solidFill>
            </a:endParaRPr>
          </a:p>
          <a:p>
            <a:pPr indent="0" lvl="0" marL="0" rtl="0" algn="l">
              <a:lnSpc>
                <a:spcPct val="100000"/>
              </a:lnSpc>
              <a:spcBef>
                <a:spcPts val="600"/>
              </a:spcBef>
              <a:spcAft>
                <a:spcPts val="0"/>
              </a:spcAft>
              <a:buSzPts val="1314"/>
              <a:buNone/>
            </a:pPr>
            <a:r>
              <a:t/>
            </a:r>
            <a:endParaRPr>
              <a:solidFill>
                <a:srgbClr val="000000"/>
              </a:solidFill>
            </a:endParaRPr>
          </a:p>
          <a:p>
            <a:pPr indent="0" lvl="0" marL="0" rtl="0" algn="l">
              <a:lnSpc>
                <a:spcPct val="100000"/>
              </a:lnSpc>
              <a:spcBef>
                <a:spcPts val="600"/>
              </a:spcBef>
              <a:spcAft>
                <a:spcPts val="0"/>
              </a:spcAft>
              <a:buSzPts val="1314"/>
              <a:buNone/>
            </a:pPr>
            <a:r>
              <a:rPr b="1" lang="en">
                <a:solidFill>
                  <a:srgbClr val="000000"/>
                </a:solidFill>
              </a:rPr>
              <a:t>Presenter </a:t>
            </a:r>
            <a:r>
              <a:rPr lang="en">
                <a:solidFill>
                  <a:srgbClr val="000000"/>
                </a:solidFill>
              </a:rPr>
              <a:t>will explain WEB and Definition.</a:t>
            </a:r>
            <a:endParaRPr>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Use Whiteboard and help from Team if necessary.</a:t>
            </a:r>
            <a:endParaRPr>
              <a:solidFill>
                <a:srgbClr val="000000"/>
              </a:solidFill>
            </a:endParaRPr>
          </a:p>
        </p:txBody>
      </p:sp>
      <p:pic>
        <p:nvPicPr>
          <p:cNvPr id="235" name="Google Shape;235;p47"/>
          <p:cNvPicPr preferRelativeResize="0"/>
          <p:nvPr/>
        </p:nvPicPr>
        <p:blipFill>
          <a:blip r:embed="rId3">
            <a:alphaModFix/>
          </a:blip>
          <a:stretch>
            <a:fillRect/>
          </a:stretch>
        </p:blipFill>
        <p:spPr>
          <a:xfrm>
            <a:off x="5368470" y="1262175"/>
            <a:ext cx="3491400" cy="2896076"/>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 name="Shape 239"/>
        <p:cNvGrpSpPr/>
        <p:nvPr/>
      </p:nvGrpSpPr>
      <p:grpSpPr>
        <a:xfrm>
          <a:off x="0" y="0"/>
          <a:ext cx="0" cy="0"/>
          <a:chOff x="0" y="0"/>
          <a:chExt cx="0" cy="0"/>
        </a:xfrm>
      </p:grpSpPr>
      <p:sp>
        <p:nvSpPr>
          <p:cNvPr id="240" name="Google Shape;240;p48"/>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Use Padlet to share</a:t>
            </a:r>
            <a:endParaRPr>
              <a:solidFill>
                <a:srgbClr val="000000"/>
              </a:solidFill>
            </a:endParaRPr>
          </a:p>
        </p:txBody>
      </p:sp>
      <p:sp>
        <p:nvSpPr>
          <p:cNvPr id="241" name="Google Shape;241;p48"/>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312039" lvl="0" marL="457200" rtl="0" algn="l">
              <a:lnSpc>
                <a:spcPct val="100000"/>
              </a:lnSpc>
              <a:spcBef>
                <a:spcPts val="600"/>
              </a:spcBef>
              <a:spcAft>
                <a:spcPts val="0"/>
              </a:spcAft>
              <a:buClr>
                <a:srgbClr val="000000"/>
              </a:buClr>
              <a:buSzPts val="1314"/>
              <a:buAutoNum type="arabicPeriod"/>
            </a:pPr>
            <a:r>
              <a:rPr lang="en">
                <a:solidFill>
                  <a:srgbClr val="000000"/>
                </a:solidFill>
              </a:rPr>
              <a:t>Recorder logs in to Canvas</a:t>
            </a:r>
            <a:endParaRPr>
              <a:solidFill>
                <a:srgbClr val="000000"/>
              </a:solidFill>
            </a:endParaRPr>
          </a:p>
          <a:p>
            <a:pPr indent="-312039" lvl="0" marL="457200" rtl="0" algn="l">
              <a:lnSpc>
                <a:spcPct val="100000"/>
              </a:lnSpc>
              <a:spcBef>
                <a:spcPts val="0"/>
              </a:spcBef>
              <a:spcAft>
                <a:spcPts val="0"/>
              </a:spcAft>
              <a:buClr>
                <a:srgbClr val="000000"/>
              </a:buClr>
              <a:buSzPts val="1314"/>
              <a:buAutoNum type="arabicPeriod"/>
            </a:pPr>
            <a:r>
              <a:rPr lang="en">
                <a:solidFill>
                  <a:srgbClr val="000000"/>
                </a:solidFill>
              </a:rPr>
              <a:t>Find Padlet assignment.</a:t>
            </a:r>
            <a:endParaRPr>
              <a:solidFill>
                <a:srgbClr val="000000"/>
              </a:solidFill>
            </a:endParaRPr>
          </a:p>
          <a:p>
            <a:pPr indent="-312039" lvl="0" marL="457200" rtl="0" algn="l">
              <a:lnSpc>
                <a:spcPct val="100000"/>
              </a:lnSpc>
              <a:spcBef>
                <a:spcPts val="0"/>
              </a:spcBef>
              <a:spcAft>
                <a:spcPts val="0"/>
              </a:spcAft>
              <a:buClr>
                <a:srgbClr val="000000"/>
              </a:buClr>
              <a:buSzPts val="1314"/>
              <a:buAutoNum type="arabicPeriod"/>
            </a:pPr>
            <a:r>
              <a:rPr lang="en">
                <a:solidFill>
                  <a:srgbClr val="000000"/>
                </a:solidFill>
              </a:rPr>
              <a:t>Enter your team name and definition of health.</a:t>
            </a:r>
            <a:endParaRPr>
              <a:solidFill>
                <a:srgbClr val="000000"/>
              </a:solidFill>
            </a:endParaRPr>
          </a:p>
          <a:p>
            <a:pPr indent="0" lvl="0" marL="0" rtl="0" algn="l">
              <a:lnSpc>
                <a:spcPct val="100000"/>
              </a:lnSpc>
              <a:spcBef>
                <a:spcPts val="600"/>
              </a:spcBef>
              <a:spcAft>
                <a:spcPts val="0"/>
              </a:spcAft>
              <a:buSzPts val="1314"/>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 name="Shape 245"/>
        <p:cNvGrpSpPr/>
        <p:nvPr/>
      </p:nvGrpSpPr>
      <p:grpSpPr>
        <a:xfrm>
          <a:off x="0" y="0"/>
          <a:ext cx="0" cy="0"/>
          <a:chOff x="0" y="0"/>
          <a:chExt cx="0" cy="0"/>
        </a:xfrm>
      </p:grpSpPr>
      <p:sp>
        <p:nvSpPr>
          <p:cNvPr id="246" name="Google Shape;246;p49"/>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All Team Discussion</a:t>
            </a:r>
            <a:endParaRPr>
              <a:solidFill>
                <a:srgbClr val="000000"/>
              </a:solidFill>
            </a:endParaRPr>
          </a:p>
        </p:txBody>
      </p:sp>
      <p:sp>
        <p:nvSpPr>
          <p:cNvPr id="247" name="Google Shape;247;p49"/>
          <p:cNvSpPr txBox="1"/>
          <p:nvPr>
            <p:ph idx="1" type="body"/>
          </p:nvPr>
        </p:nvSpPr>
        <p:spPr>
          <a:xfrm>
            <a:off x="457200" y="1222575"/>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000000"/>
                </a:solidFill>
              </a:rPr>
              <a:t>C</a:t>
            </a:r>
            <a:r>
              <a:rPr b="1" lang="en">
                <a:solidFill>
                  <a:srgbClr val="000000"/>
                </a:solidFill>
              </a:rPr>
              <a:t>ontribute to class discussion </a:t>
            </a:r>
            <a:endParaRPr b="1">
              <a:solidFill>
                <a:srgbClr val="000000"/>
              </a:solidFill>
            </a:endParaRPr>
          </a:p>
          <a:p>
            <a:pPr indent="-312039" lvl="0" marL="457200" rtl="0" algn="l">
              <a:lnSpc>
                <a:spcPct val="100000"/>
              </a:lnSpc>
              <a:spcBef>
                <a:spcPts val="600"/>
              </a:spcBef>
              <a:spcAft>
                <a:spcPts val="0"/>
              </a:spcAft>
              <a:buClr>
                <a:srgbClr val="000000"/>
              </a:buClr>
              <a:buSzPts val="1314"/>
              <a:buAutoNum type="arabicPeriod"/>
            </a:pPr>
            <a:r>
              <a:rPr b="1" lang="en">
                <a:solidFill>
                  <a:srgbClr val="000000"/>
                </a:solidFill>
              </a:rPr>
              <a:t>Every team member can raise their hand to contribute to discussion</a:t>
            </a:r>
            <a:endParaRPr b="1">
              <a:solidFill>
                <a:srgbClr val="000000"/>
              </a:solidFill>
            </a:endParaRPr>
          </a:p>
          <a:p>
            <a:pPr indent="-312039" lvl="0" marL="457200" rtl="0" algn="l">
              <a:lnSpc>
                <a:spcPct val="100000"/>
              </a:lnSpc>
              <a:spcBef>
                <a:spcPts val="0"/>
              </a:spcBef>
              <a:spcAft>
                <a:spcPts val="0"/>
              </a:spcAft>
              <a:buClr>
                <a:srgbClr val="000000"/>
              </a:buClr>
              <a:buSzPts val="1314"/>
              <a:buAutoNum type="arabicPeriod"/>
            </a:pPr>
            <a:r>
              <a:rPr b="1" lang="en">
                <a:solidFill>
                  <a:srgbClr val="000000"/>
                </a:solidFill>
              </a:rPr>
              <a:t>As a class, find a common definition of HEALTH</a:t>
            </a:r>
            <a:endParaRPr b="1">
              <a:solidFill>
                <a:srgbClr val="000000"/>
              </a:solidFill>
            </a:endParaRPr>
          </a:p>
          <a:p>
            <a:pPr indent="-312039" lvl="0" marL="457200" rtl="0" algn="l">
              <a:lnSpc>
                <a:spcPct val="100000"/>
              </a:lnSpc>
              <a:spcBef>
                <a:spcPts val="0"/>
              </a:spcBef>
              <a:spcAft>
                <a:spcPts val="0"/>
              </a:spcAft>
              <a:buClr>
                <a:srgbClr val="000000"/>
              </a:buClr>
              <a:buSzPts val="1314"/>
              <a:buAutoNum type="arabicPeriod"/>
            </a:pPr>
            <a:r>
              <a:rPr b="1" lang="en">
                <a:solidFill>
                  <a:srgbClr val="000000"/>
                </a:solidFill>
              </a:rPr>
              <a:t>Teacher will enter definition on class poster at front of room.</a:t>
            </a:r>
            <a:endParaRPr b="1">
              <a:solidFill>
                <a:srgbClr val="00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Google Shape;252;p50"/>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Intro to Social Determinants</a:t>
            </a:r>
            <a:endParaRPr>
              <a:solidFill>
                <a:srgbClr val="000000"/>
              </a:solidFill>
            </a:endParaRPr>
          </a:p>
        </p:txBody>
      </p:sp>
      <p:sp>
        <p:nvSpPr>
          <p:cNvPr id="253" name="Google Shape;253;p50"/>
          <p:cNvSpPr txBox="1"/>
          <p:nvPr>
            <p:ph idx="1" type="body"/>
          </p:nvPr>
        </p:nvSpPr>
        <p:spPr>
          <a:xfrm>
            <a:off x="228600" y="1152725"/>
            <a:ext cx="46086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000000"/>
                </a:solidFill>
              </a:rPr>
              <a:t>Get information about factors that contribute to Health:</a:t>
            </a:r>
            <a:endParaRPr b="1">
              <a:solidFill>
                <a:srgbClr val="000000"/>
              </a:solidFill>
            </a:endParaRPr>
          </a:p>
          <a:p>
            <a:pPr indent="0" lvl="0" marL="0" rtl="0" algn="l">
              <a:lnSpc>
                <a:spcPct val="100000"/>
              </a:lnSpc>
              <a:spcBef>
                <a:spcPts val="600"/>
              </a:spcBef>
              <a:spcAft>
                <a:spcPts val="0"/>
              </a:spcAft>
              <a:buSzPts val="1314"/>
              <a:buNone/>
            </a:pPr>
            <a:r>
              <a:rPr b="1" lang="en">
                <a:solidFill>
                  <a:srgbClr val="000000"/>
                </a:solidFill>
              </a:rPr>
              <a:t> Social Determinants of Health</a:t>
            </a:r>
            <a:endParaRPr b="1">
              <a:solidFill>
                <a:srgbClr val="000000"/>
              </a:solidFill>
            </a:endParaRPr>
          </a:p>
          <a:p>
            <a:pPr indent="-312039" lvl="0" marL="457200" rtl="0" algn="l">
              <a:lnSpc>
                <a:spcPct val="100000"/>
              </a:lnSpc>
              <a:spcBef>
                <a:spcPts val="600"/>
              </a:spcBef>
              <a:spcAft>
                <a:spcPts val="0"/>
              </a:spcAft>
              <a:buClr>
                <a:srgbClr val="000000"/>
              </a:buClr>
              <a:buSzPts val="1314"/>
              <a:buAutoNum type="arabicPeriod"/>
            </a:pPr>
            <a:r>
              <a:rPr lang="en">
                <a:solidFill>
                  <a:srgbClr val="000000"/>
                </a:solidFill>
              </a:rPr>
              <a:t>Watch first 44 seconds of video</a:t>
            </a:r>
            <a:endParaRPr>
              <a:solidFill>
                <a:srgbClr val="000000"/>
              </a:solidFill>
            </a:endParaRPr>
          </a:p>
          <a:p>
            <a:pPr indent="-312039" lvl="0" marL="457200" rtl="0" algn="l">
              <a:lnSpc>
                <a:spcPct val="100000"/>
              </a:lnSpc>
              <a:spcBef>
                <a:spcPts val="0"/>
              </a:spcBef>
              <a:spcAft>
                <a:spcPts val="0"/>
              </a:spcAft>
              <a:buClr>
                <a:srgbClr val="000000"/>
              </a:buClr>
              <a:buSzPts val="1314"/>
              <a:buAutoNum type="arabicPeriod"/>
            </a:pPr>
            <a:r>
              <a:rPr lang="en">
                <a:solidFill>
                  <a:srgbClr val="000000"/>
                </a:solidFill>
              </a:rPr>
              <a:t>Write down determinants you remember</a:t>
            </a:r>
            <a:endParaRPr>
              <a:solidFill>
                <a:srgbClr val="000000"/>
              </a:solidFill>
            </a:endParaRPr>
          </a:p>
          <a:p>
            <a:pPr indent="-312039" lvl="0" marL="457200" rtl="0" algn="l">
              <a:lnSpc>
                <a:spcPct val="100000"/>
              </a:lnSpc>
              <a:spcBef>
                <a:spcPts val="0"/>
              </a:spcBef>
              <a:spcAft>
                <a:spcPts val="0"/>
              </a:spcAft>
              <a:buClr>
                <a:srgbClr val="000000"/>
              </a:buClr>
              <a:buSzPts val="1314"/>
              <a:buAutoNum type="arabicPeriod"/>
            </a:pPr>
            <a:r>
              <a:rPr lang="en">
                <a:solidFill>
                  <a:srgbClr val="000000"/>
                </a:solidFill>
              </a:rPr>
              <a:t>Compare the video list to our class list on the board</a:t>
            </a:r>
            <a:endParaRPr b="1">
              <a:solidFill>
                <a:srgbClr val="000000"/>
              </a:solidFill>
            </a:endParaRPr>
          </a:p>
          <a:p>
            <a:pPr indent="0" lvl="0" marL="0" rtl="0" algn="l">
              <a:lnSpc>
                <a:spcPct val="100000"/>
              </a:lnSpc>
              <a:spcBef>
                <a:spcPts val="0"/>
              </a:spcBef>
              <a:spcAft>
                <a:spcPts val="0"/>
              </a:spcAft>
              <a:buSzPts val="1314"/>
              <a:buNone/>
            </a:pPr>
            <a:r>
              <a:t/>
            </a:r>
            <a:endParaRPr b="1" sz="1800"/>
          </a:p>
        </p:txBody>
      </p:sp>
      <p:pic>
        <p:nvPicPr>
          <p:cNvPr descr="Your health is influenced by a wide range of factors, and the body you were born with is only one of them. Learn about some of the other factors that influence our health and what public health professionals do to address them." id="254" name="Google Shape;254;p50" title="What Are Social Determinants of Health? | Michigan Public Health">
            <a:hlinkClick r:id="rId3"/>
          </p:cNvPr>
          <p:cNvPicPr preferRelativeResize="0"/>
          <p:nvPr/>
        </p:nvPicPr>
        <p:blipFill>
          <a:blip r:embed="rId4">
            <a:alphaModFix/>
          </a:blip>
          <a:stretch>
            <a:fillRect/>
          </a:stretch>
        </p:blipFill>
        <p:spPr>
          <a:xfrm>
            <a:off x="4989600" y="1249830"/>
            <a:ext cx="3773400" cy="28300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8" name="Shape 258"/>
        <p:cNvGrpSpPr/>
        <p:nvPr/>
      </p:nvGrpSpPr>
      <p:grpSpPr>
        <a:xfrm>
          <a:off x="0" y="0"/>
          <a:ext cx="0" cy="0"/>
          <a:chOff x="0" y="0"/>
          <a:chExt cx="0" cy="0"/>
        </a:xfrm>
      </p:grpSpPr>
      <p:sp>
        <p:nvSpPr>
          <p:cNvPr id="259" name="Google Shape;259;p51"/>
          <p:cNvSpPr txBox="1"/>
          <p:nvPr>
            <p:ph type="title"/>
          </p:nvPr>
        </p:nvSpPr>
        <p:spPr>
          <a:xfrm>
            <a:off x="309800" y="1469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Wrap Up</a:t>
            </a:r>
            <a:endParaRPr>
              <a:solidFill>
                <a:srgbClr val="000000"/>
              </a:solidFill>
            </a:endParaRPr>
          </a:p>
        </p:txBody>
      </p:sp>
      <p:sp>
        <p:nvSpPr>
          <p:cNvPr id="260" name="Google Shape;260;p51"/>
          <p:cNvSpPr txBox="1"/>
          <p:nvPr>
            <p:ph idx="1" type="body"/>
          </p:nvPr>
        </p:nvSpPr>
        <p:spPr>
          <a:xfrm>
            <a:off x="457200" y="1207050"/>
            <a:ext cx="49656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000000"/>
                </a:solidFill>
              </a:rPr>
              <a:t>Role Self Evaluation:</a:t>
            </a:r>
            <a:endParaRPr b="1">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Use the following form </a:t>
            </a:r>
            <a:endParaRPr>
              <a:solidFill>
                <a:srgbClr val="000000"/>
              </a:solidFill>
            </a:endParaRPr>
          </a:p>
          <a:p>
            <a:pPr indent="-312039" lvl="0" marL="457200" rtl="0" algn="l">
              <a:lnSpc>
                <a:spcPct val="100000"/>
              </a:lnSpc>
              <a:spcBef>
                <a:spcPts val="600"/>
              </a:spcBef>
              <a:spcAft>
                <a:spcPts val="0"/>
              </a:spcAft>
              <a:buClr>
                <a:srgbClr val="000000"/>
              </a:buClr>
              <a:buSzPts val="1314"/>
              <a:buChar char="-"/>
            </a:pPr>
            <a:r>
              <a:rPr lang="en">
                <a:solidFill>
                  <a:srgbClr val="000000"/>
                </a:solidFill>
              </a:rPr>
              <a:t>to give yourself a rating</a:t>
            </a:r>
            <a:endParaRPr>
              <a:solidFill>
                <a:srgbClr val="000000"/>
              </a:solidFill>
            </a:endParaRPr>
          </a:p>
          <a:p>
            <a:pPr indent="-312039" lvl="0" marL="457200" rtl="0" algn="l">
              <a:lnSpc>
                <a:spcPct val="100000"/>
              </a:lnSpc>
              <a:spcBef>
                <a:spcPts val="0"/>
              </a:spcBef>
              <a:spcAft>
                <a:spcPts val="0"/>
              </a:spcAft>
              <a:buClr>
                <a:srgbClr val="000000"/>
              </a:buClr>
              <a:buSzPts val="1314"/>
              <a:buChar char="-"/>
            </a:pPr>
            <a:r>
              <a:rPr lang="en">
                <a:solidFill>
                  <a:srgbClr val="000000"/>
                </a:solidFill>
              </a:rPr>
              <a:t>list any information your teacher may need about how your team is working together</a:t>
            </a:r>
            <a:endParaRPr>
              <a:solidFill>
                <a:srgbClr val="000000"/>
              </a:solidFill>
            </a:endParaRPr>
          </a:p>
        </p:txBody>
      </p:sp>
      <p:pic>
        <p:nvPicPr>
          <p:cNvPr id="261" name="Google Shape;261;p51"/>
          <p:cNvPicPr preferRelativeResize="0"/>
          <p:nvPr/>
        </p:nvPicPr>
        <p:blipFill>
          <a:blip r:embed="rId3">
            <a:alphaModFix/>
          </a:blip>
          <a:stretch>
            <a:fillRect/>
          </a:stretch>
        </p:blipFill>
        <p:spPr>
          <a:xfrm>
            <a:off x="5766838" y="1752125"/>
            <a:ext cx="2047875" cy="222885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 name="Shape 265"/>
        <p:cNvGrpSpPr/>
        <p:nvPr/>
      </p:nvGrpSpPr>
      <p:grpSpPr>
        <a:xfrm>
          <a:off x="0" y="0"/>
          <a:ext cx="0" cy="0"/>
          <a:chOff x="0" y="0"/>
          <a:chExt cx="0" cy="0"/>
        </a:xfrm>
      </p:grpSpPr>
      <p:sp>
        <p:nvSpPr>
          <p:cNvPr id="266" name="Google Shape;266;p52"/>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t/>
            </a:r>
            <a:endParaRPr/>
          </a:p>
        </p:txBody>
      </p:sp>
      <p:sp>
        <p:nvSpPr>
          <p:cNvPr id="267" name="Google Shape;267;p52"/>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t/>
            </a:r>
            <a:endParaRPr/>
          </a:p>
        </p:txBody>
      </p:sp>
      <p:pic>
        <p:nvPicPr>
          <p:cNvPr id="268" name="Google Shape;268;p52"/>
          <p:cNvPicPr preferRelativeResize="0"/>
          <p:nvPr/>
        </p:nvPicPr>
        <p:blipFill rotWithShape="1">
          <a:blip r:embed="rId3">
            <a:alphaModFix/>
          </a:blip>
          <a:srcRect b="0" l="0" r="0" t="0"/>
          <a:stretch/>
        </p:blipFill>
        <p:spPr>
          <a:xfrm>
            <a:off x="564200" y="0"/>
            <a:ext cx="8015601" cy="51435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 1 Overview</a:t>
            </a:r>
            <a:endParaRPr/>
          </a:p>
        </p:txBody>
      </p:sp>
      <p:sp>
        <p:nvSpPr>
          <p:cNvPr id="124" name="Google Shape;124;p29"/>
          <p:cNvSpPr txBox="1"/>
          <p:nvPr/>
        </p:nvSpPr>
        <p:spPr>
          <a:xfrm>
            <a:off x="311700" y="1017725"/>
            <a:ext cx="8314500" cy="337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200">
                <a:solidFill>
                  <a:schemeClr val="dk1"/>
                </a:solidFill>
              </a:rPr>
              <a:t>Problem Statement:</a:t>
            </a:r>
            <a:r>
              <a:rPr b="1" lang="en" sz="1500">
                <a:solidFill>
                  <a:schemeClr val="dk1"/>
                </a:solidFill>
              </a:rPr>
              <a:t> </a:t>
            </a:r>
            <a:r>
              <a:rPr lang="en" sz="1600">
                <a:solidFill>
                  <a:schemeClr val="dk1"/>
                </a:solidFill>
              </a:rPr>
              <a:t>What constitutes a healthy person? </a:t>
            </a:r>
            <a:endParaRPr sz="1600">
              <a:solidFill>
                <a:schemeClr val="dk1"/>
              </a:solidFill>
            </a:endParaRPr>
          </a:p>
          <a:p>
            <a:pPr indent="0" lvl="0" marL="0" rtl="0" algn="l">
              <a:spcBef>
                <a:spcPts val="0"/>
              </a:spcBef>
              <a:spcAft>
                <a:spcPts val="0"/>
              </a:spcAft>
              <a:buClr>
                <a:schemeClr val="dk1"/>
              </a:buClr>
              <a:buSzPts val="1100"/>
              <a:buFont typeface="Arial"/>
              <a:buNone/>
            </a:pPr>
            <a:r>
              <a:t/>
            </a:r>
            <a:endParaRPr sz="1600">
              <a:solidFill>
                <a:schemeClr val="dk1"/>
              </a:solidFill>
            </a:endParaRPr>
          </a:p>
          <a:p>
            <a:pPr indent="0" lvl="0" marL="0" rtl="0" algn="l">
              <a:spcBef>
                <a:spcPts val="0"/>
              </a:spcBef>
              <a:spcAft>
                <a:spcPts val="0"/>
              </a:spcAft>
              <a:buNone/>
            </a:pPr>
            <a:r>
              <a:rPr b="1" lang="en" sz="2200">
                <a:solidFill>
                  <a:schemeClr val="dk1"/>
                </a:solidFill>
              </a:rPr>
              <a:t>Learning Activities:</a:t>
            </a:r>
            <a:r>
              <a:rPr b="1" lang="en" sz="1500">
                <a:solidFill>
                  <a:schemeClr val="dk1"/>
                </a:solidFill>
              </a:rPr>
              <a:t> </a:t>
            </a:r>
            <a:endParaRPr b="1" sz="1500">
              <a:solidFill>
                <a:schemeClr val="dk1"/>
              </a:solidFill>
            </a:endParaRPr>
          </a:p>
          <a:p>
            <a:pPr indent="-336550" lvl="0" marL="457200" rtl="0" algn="l">
              <a:spcBef>
                <a:spcPts val="0"/>
              </a:spcBef>
              <a:spcAft>
                <a:spcPts val="0"/>
              </a:spcAft>
              <a:buClr>
                <a:schemeClr val="dk1"/>
              </a:buClr>
              <a:buSzPts val="1700"/>
              <a:buChar char="●"/>
            </a:pPr>
            <a:r>
              <a:rPr b="1" lang="en" sz="1700">
                <a:solidFill>
                  <a:schemeClr val="dk1"/>
                </a:solidFill>
              </a:rPr>
              <a:t>Introduction</a:t>
            </a:r>
            <a:endParaRPr b="1" sz="1700">
              <a:solidFill>
                <a:schemeClr val="dk1"/>
              </a:solidFill>
            </a:endParaRPr>
          </a:p>
          <a:p>
            <a:pPr indent="-336550" lvl="1" marL="914400" rtl="0" algn="l">
              <a:spcBef>
                <a:spcPts val="0"/>
              </a:spcBef>
              <a:spcAft>
                <a:spcPts val="0"/>
              </a:spcAft>
              <a:buClr>
                <a:schemeClr val="dk1"/>
              </a:buClr>
              <a:buSzPts val="1700"/>
              <a:buChar char="○"/>
            </a:pPr>
            <a:r>
              <a:rPr lang="en" sz="1700">
                <a:solidFill>
                  <a:schemeClr val="dk1"/>
                </a:solidFill>
              </a:rPr>
              <a:t>What is a PBL?</a:t>
            </a:r>
            <a:endParaRPr sz="1700">
              <a:solidFill>
                <a:schemeClr val="dk1"/>
              </a:solidFill>
            </a:endParaRPr>
          </a:p>
          <a:p>
            <a:pPr indent="-336550" lvl="1" marL="914400" rtl="0" algn="l">
              <a:spcBef>
                <a:spcPts val="0"/>
              </a:spcBef>
              <a:spcAft>
                <a:spcPts val="0"/>
              </a:spcAft>
              <a:buClr>
                <a:schemeClr val="dk1"/>
              </a:buClr>
              <a:buSzPts val="1700"/>
              <a:buChar char="○"/>
            </a:pPr>
            <a:r>
              <a:rPr lang="en" sz="1700">
                <a:solidFill>
                  <a:schemeClr val="dk1"/>
                </a:solidFill>
              </a:rPr>
              <a:t>What is the topic of this PBL?</a:t>
            </a:r>
            <a:endParaRPr sz="1700">
              <a:solidFill>
                <a:schemeClr val="dk1"/>
              </a:solidFill>
            </a:endParaRPr>
          </a:p>
          <a:p>
            <a:pPr indent="-336550" lvl="1" marL="914400" rtl="0" algn="l">
              <a:spcBef>
                <a:spcPts val="0"/>
              </a:spcBef>
              <a:spcAft>
                <a:spcPts val="0"/>
              </a:spcAft>
              <a:buClr>
                <a:schemeClr val="dk1"/>
              </a:buClr>
              <a:buSzPts val="1700"/>
              <a:buChar char="○"/>
            </a:pPr>
            <a:r>
              <a:rPr lang="en" sz="1700">
                <a:solidFill>
                  <a:schemeClr val="dk1"/>
                </a:solidFill>
              </a:rPr>
              <a:t>What is the outcome of your group’s work?</a:t>
            </a:r>
            <a:endParaRPr sz="1700">
              <a:solidFill>
                <a:schemeClr val="dk1"/>
              </a:solidFill>
            </a:endParaRPr>
          </a:p>
          <a:p>
            <a:pPr indent="-336550" lvl="0" marL="457200" rtl="0" algn="l">
              <a:spcBef>
                <a:spcPts val="0"/>
              </a:spcBef>
              <a:spcAft>
                <a:spcPts val="0"/>
              </a:spcAft>
              <a:buClr>
                <a:schemeClr val="dk1"/>
              </a:buClr>
              <a:buSzPts val="1700"/>
              <a:buChar char="●"/>
            </a:pPr>
            <a:r>
              <a:rPr b="1" lang="en" sz="1700">
                <a:solidFill>
                  <a:schemeClr val="dk1"/>
                </a:solidFill>
              </a:rPr>
              <a:t>Grouping </a:t>
            </a:r>
            <a:r>
              <a:rPr lang="en" sz="1700">
                <a:solidFill>
                  <a:schemeClr val="dk1"/>
                </a:solidFill>
              </a:rPr>
              <a:t>- not by choice this time</a:t>
            </a:r>
            <a:endParaRPr b="1" sz="1700">
              <a:solidFill>
                <a:schemeClr val="dk1"/>
              </a:solidFill>
            </a:endParaRPr>
          </a:p>
          <a:p>
            <a:pPr indent="-336550" lvl="0" marL="457200" rtl="0" algn="l">
              <a:spcBef>
                <a:spcPts val="0"/>
              </a:spcBef>
              <a:spcAft>
                <a:spcPts val="0"/>
              </a:spcAft>
              <a:buClr>
                <a:schemeClr val="dk1"/>
              </a:buClr>
              <a:buSzPts val="1700"/>
              <a:buChar char="●"/>
            </a:pPr>
            <a:r>
              <a:rPr b="1" lang="en" sz="1700">
                <a:solidFill>
                  <a:schemeClr val="dk1"/>
                </a:solidFill>
              </a:rPr>
              <a:t>Roles</a:t>
            </a:r>
            <a:r>
              <a:rPr lang="en" sz="1700">
                <a:solidFill>
                  <a:schemeClr val="dk1"/>
                </a:solidFill>
              </a:rPr>
              <a:t> - You get to decide how to divide up the roles</a:t>
            </a:r>
            <a:endParaRPr sz="1700">
              <a:solidFill>
                <a:schemeClr val="dk1"/>
              </a:solidFill>
            </a:endParaRPr>
          </a:p>
          <a:p>
            <a:pPr indent="-336550" lvl="0" marL="457200" rtl="0" algn="l">
              <a:spcBef>
                <a:spcPts val="0"/>
              </a:spcBef>
              <a:spcAft>
                <a:spcPts val="0"/>
              </a:spcAft>
              <a:buClr>
                <a:schemeClr val="dk1"/>
              </a:buClr>
              <a:buSzPts val="1700"/>
              <a:buChar char="●"/>
            </a:pPr>
            <a:r>
              <a:rPr b="1" lang="en" sz="1700">
                <a:solidFill>
                  <a:schemeClr val="dk1"/>
                </a:solidFill>
              </a:rPr>
              <a:t>Team Norms </a:t>
            </a:r>
            <a:r>
              <a:rPr lang="en" sz="1700">
                <a:solidFill>
                  <a:schemeClr val="dk1"/>
                </a:solidFill>
              </a:rPr>
              <a:t>- what are the rules to make your group run well?</a:t>
            </a:r>
            <a:endParaRPr sz="1700">
              <a:solidFill>
                <a:schemeClr val="dk1"/>
              </a:solidFill>
            </a:endParaRPr>
          </a:p>
          <a:p>
            <a:pPr indent="-336550" lvl="0" marL="457200" rtl="0" algn="l">
              <a:spcBef>
                <a:spcPts val="0"/>
              </a:spcBef>
              <a:spcAft>
                <a:spcPts val="0"/>
              </a:spcAft>
              <a:buClr>
                <a:schemeClr val="dk1"/>
              </a:buClr>
              <a:buSzPts val="1700"/>
              <a:buChar char="●"/>
            </a:pPr>
            <a:r>
              <a:rPr b="1" lang="en" sz="1700">
                <a:solidFill>
                  <a:schemeClr val="dk1"/>
                </a:solidFill>
              </a:rPr>
              <a:t>Team Tasks and Share out </a:t>
            </a:r>
            <a:r>
              <a:rPr lang="en" sz="1700">
                <a:solidFill>
                  <a:schemeClr val="dk1"/>
                </a:solidFill>
              </a:rPr>
              <a:t>- what will you do today?</a:t>
            </a:r>
            <a:endParaRPr sz="1700">
              <a:solidFill>
                <a:schemeClr val="dk1"/>
              </a:solidFill>
            </a:endParaRPr>
          </a:p>
          <a:p>
            <a:pPr indent="-336550" lvl="0" marL="457200" rtl="0" algn="l">
              <a:spcBef>
                <a:spcPts val="0"/>
              </a:spcBef>
              <a:spcAft>
                <a:spcPts val="0"/>
              </a:spcAft>
              <a:buClr>
                <a:schemeClr val="dk1"/>
              </a:buClr>
              <a:buSzPts val="1700"/>
              <a:buChar char="●"/>
            </a:pPr>
            <a:r>
              <a:rPr b="1" lang="en" sz="1700">
                <a:solidFill>
                  <a:schemeClr val="dk1"/>
                </a:solidFill>
              </a:rPr>
              <a:t>Self Evaluation </a:t>
            </a:r>
            <a:r>
              <a:rPr lang="en" sz="1700">
                <a:solidFill>
                  <a:schemeClr val="dk1"/>
                </a:solidFill>
              </a:rPr>
              <a:t>of Team Role</a:t>
            </a:r>
            <a:endParaRPr sz="1700">
              <a:solidFill>
                <a:schemeClr val="dk1"/>
              </a:solidFill>
            </a:endParaRPr>
          </a:p>
          <a:p>
            <a:pPr indent="-336550" lvl="0" marL="457200" rtl="0" algn="l">
              <a:spcBef>
                <a:spcPts val="0"/>
              </a:spcBef>
              <a:spcAft>
                <a:spcPts val="0"/>
              </a:spcAft>
              <a:buClr>
                <a:schemeClr val="dk1"/>
              </a:buClr>
              <a:buSzPts val="1700"/>
              <a:buChar char="●"/>
            </a:pPr>
            <a:r>
              <a:rPr b="1" lang="en" sz="1700">
                <a:solidFill>
                  <a:schemeClr val="dk1"/>
                </a:solidFill>
              </a:rPr>
              <a:t>Health Self-Assessment </a:t>
            </a:r>
            <a:r>
              <a:rPr lang="en" sz="1700">
                <a:solidFill>
                  <a:schemeClr val="dk1"/>
                </a:solidFill>
              </a:rPr>
              <a:t>- if time</a:t>
            </a:r>
            <a:endParaRPr>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Clr>
                <a:schemeClr val="dk1"/>
              </a:buClr>
              <a:buSzPts val="1100"/>
              <a:buFont typeface="Arial"/>
              <a:buNone/>
            </a:pPr>
            <a:r>
              <a:t/>
            </a:r>
            <a:endParaRPr sz="1500">
              <a:solidFill>
                <a:schemeClr val="dk1"/>
              </a:solidFill>
            </a:endParaRPr>
          </a:p>
          <a:p>
            <a:pPr indent="0" lvl="0" marL="0" rtl="0" algn="l">
              <a:spcBef>
                <a:spcPts val="0"/>
              </a:spcBef>
              <a:spcAft>
                <a:spcPts val="0"/>
              </a:spcAft>
              <a:buNone/>
            </a:pPr>
            <a:r>
              <a:t/>
            </a:r>
            <a:endParaRPr sz="240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30"/>
          <p:cNvSpPr txBox="1"/>
          <p:nvPr>
            <p:ph type="title"/>
          </p:nvPr>
        </p:nvSpPr>
        <p:spPr>
          <a:xfrm>
            <a:off x="231775" y="240025"/>
            <a:ext cx="7885800" cy="6219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Introduction - What is a PBL Unit?</a:t>
            </a:r>
            <a:endParaRPr>
              <a:solidFill>
                <a:srgbClr val="000000"/>
              </a:solidFill>
            </a:endParaRPr>
          </a:p>
        </p:txBody>
      </p:sp>
      <p:sp>
        <p:nvSpPr>
          <p:cNvPr id="130" name="Google Shape;130;p30"/>
          <p:cNvSpPr txBox="1"/>
          <p:nvPr>
            <p:ph idx="1" type="body"/>
          </p:nvPr>
        </p:nvSpPr>
        <p:spPr>
          <a:xfrm>
            <a:off x="207325" y="971575"/>
            <a:ext cx="8873100" cy="4073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000000"/>
                </a:solidFill>
              </a:rPr>
              <a:t>PBL</a:t>
            </a:r>
            <a:r>
              <a:rPr lang="en">
                <a:solidFill>
                  <a:srgbClr val="000000"/>
                </a:solidFill>
              </a:rPr>
              <a:t> = </a:t>
            </a:r>
            <a:r>
              <a:rPr b="1" lang="en">
                <a:solidFill>
                  <a:srgbClr val="000000"/>
                </a:solidFill>
              </a:rPr>
              <a:t>Project-Based-Learning. </a:t>
            </a:r>
            <a:r>
              <a:rPr lang="en">
                <a:solidFill>
                  <a:srgbClr val="000000"/>
                </a:solidFill>
              </a:rPr>
              <a:t>During a PBL unit you will </a:t>
            </a:r>
            <a:r>
              <a:rPr b="1" lang="en">
                <a:solidFill>
                  <a:srgbClr val="000000"/>
                </a:solidFill>
              </a:rPr>
              <a:t>find a </a:t>
            </a:r>
            <a:r>
              <a:rPr b="1" lang="en" u="sng">
                <a:solidFill>
                  <a:srgbClr val="000000"/>
                </a:solidFill>
              </a:rPr>
              <a:t>unique</a:t>
            </a:r>
            <a:r>
              <a:rPr b="1" lang="en">
                <a:solidFill>
                  <a:srgbClr val="000000"/>
                </a:solidFill>
              </a:rPr>
              <a:t> solution for a given problem by...</a:t>
            </a:r>
            <a:endParaRPr b="1">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a:t>
            </a:r>
            <a:r>
              <a:rPr lang="en" sz="2400">
                <a:solidFill>
                  <a:srgbClr val="000000"/>
                </a:solidFill>
              </a:rPr>
              <a:t>.working as part of a team</a:t>
            </a:r>
            <a:endParaRPr sz="2400">
              <a:solidFill>
                <a:srgbClr val="000000"/>
              </a:solidFill>
            </a:endParaRPr>
          </a:p>
          <a:p>
            <a:pPr indent="0" lvl="0" marL="0" rtl="0" algn="l">
              <a:lnSpc>
                <a:spcPct val="100000"/>
              </a:lnSpc>
              <a:spcBef>
                <a:spcPts val="600"/>
              </a:spcBef>
              <a:spcAft>
                <a:spcPts val="0"/>
              </a:spcAft>
              <a:buSzPts val="1314"/>
              <a:buNone/>
            </a:pPr>
            <a:r>
              <a:rPr lang="en" sz="2400">
                <a:solidFill>
                  <a:srgbClr val="000000"/>
                </a:solidFill>
              </a:rPr>
              <a:t>...having a specific role on your team</a:t>
            </a:r>
            <a:endParaRPr sz="2400">
              <a:solidFill>
                <a:srgbClr val="000000"/>
              </a:solidFill>
            </a:endParaRPr>
          </a:p>
          <a:p>
            <a:pPr indent="0" lvl="0" marL="0" rtl="0" algn="l">
              <a:lnSpc>
                <a:spcPct val="100000"/>
              </a:lnSpc>
              <a:spcBef>
                <a:spcPts val="600"/>
              </a:spcBef>
              <a:spcAft>
                <a:spcPts val="0"/>
              </a:spcAft>
              <a:buSzPts val="1314"/>
              <a:buNone/>
            </a:pPr>
            <a:r>
              <a:rPr lang="en" sz="2400">
                <a:solidFill>
                  <a:srgbClr val="000000"/>
                </a:solidFill>
              </a:rPr>
              <a:t>...defining norms (rules) for your team work</a:t>
            </a:r>
            <a:endParaRPr sz="2400">
              <a:solidFill>
                <a:srgbClr val="000000"/>
              </a:solidFill>
            </a:endParaRPr>
          </a:p>
          <a:p>
            <a:pPr indent="0" lvl="0" marL="0" rtl="0" algn="l">
              <a:lnSpc>
                <a:spcPct val="100000"/>
              </a:lnSpc>
              <a:spcBef>
                <a:spcPts val="600"/>
              </a:spcBef>
              <a:spcAft>
                <a:spcPts val="0"/>
              </a:spcAft>
              <a:buSzPts val="1314"/>
              <a:buNone/>
            </a:pPr>
            <a:r>
              <a:rPr lang="en" sz="2400">
                <a:solidFill>
                  <a:srgbClr val="000000"/>
                </a:solidFill>
              </a:rPr>
              <a:t>...participating to your best ability</a:t>
            </a:r>
            <a:endParaRPr sz="2400">
              <a:solidFill>
                <a:srgbClr val="000000"/>
              </a:solidFill>
            </a:endParaRPr>
          </a:p>
          <a:p>
            <a:pPr indent="0" lvl="0" marL="0" rtl="0" algn="l">
              <a:lnSpc>
                <a:spcPct val="100000"/>
              </a:lnSpc>
              <a:spcBef>
                <a:spcPts val="600"/>
              </a:spcBef>
              <a:spcAft>
                <a:spcPts val="0"/>
              </a:spcAft>
              <a:buSzPts val="1314"/>
              <a:buNone/>
            </a:pPr>
            <a:r>
              <a:rPr lang="en" sz="2400">
                <a:solidFill>
                  <a:srgbClr val="000000"/>
                </a:solidFill>
              </a:rPr>
              <a:t>...sharing your group’s work regularly</a:t>
            </a:r>
            <a:endParaRPr sz="2400">
              <a:solidFill>
                <a:srgbClr val="000000"/>
              </a:solidFill>
            </a:endParaRPr>
          </a:p>
          <a:p>
            <a:pPr indent="0" lvl="0" marL="0" rtl="0" algn="l">
              <a:lnSpc>
                <a:spcPct val="100000"/>
              </a:lnSpc>
              <a:spcBef>
                <a:spcPts val="600"/>
              </a:spcBef>
              <a:spcAft>
                <a:spcPts val="0"/>
              </a:spcAft>
              <a:buSzPts val="1314"/>
              <a:buNone/>
            </a:pPr>
            <a:r>
              <a:rPr lang="en" sz="2400">
                <a:solidFill>
                  <a:srgbClr val="000000"/>
                </a:solidFill>
              </a:rPr>
              <a:t>...writing a report of your group’s solution</a:t>
            </a:r>
            <a:endParaRPr sz="2400">
              <a:solidFill>
                <a:srgbClr val="000000"/>
              </a:solidFill>
            </a:endParaRPr>
          </a:p>
          <a:p>
            <a:pPr indent="0" lvl="0" marL="0" rtl="0" algn="l">
              <a:lnSpc>
                <a:spcPct val="100000"/>
              </a:lnSpc>
              <a:spcBef>
                <a:spcPts val="600"/>
              </a:spcBef>
              <a:spcAft>
                <a:spcPts val="0"/>
              </a:spcAft>
              <a:buSzPts val="1314"/>
              <a:buNone/>
            </a:pPr>
            <a:r>
              <a:rPr lang="en" sz="2400">
                <a:solidFill>
                  <a:srgbClr val="000000"/>
                </a:solidFill>
              </a:rPr>
              <a:t>...getting lots of support to be successful!</a:t>
            </a:r>
            <a:endParaRPr sz="240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31"/>
          <p:cNvSpPr txBox="1"/>
          <p:nvPr>
            <p:ph type="title"/>
          </p:nvPr>
        </p:nvSpPr>
        <p:spPr>
          <a:xfrm>
            <a:off x="231775" y="240025"/>
            <a:ext cx="8397900" cy="6219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Introduction - What is the problem?</a:t>
            </a:r>
            <a:endParaRPr>
              <a:solidFill>
                <a:srgbClr val="000000"/>
              </a:solidFill>
            </a:endParaRPr>
          </a:p>
        </p:txBody>
      </p:sp>
      <p:sp>
        <p:nvSpPr>
          <p:cNvPr id="136" name="Google Shape;136;p31"/>
          <p:cNvSpPr txBox="1"/>
          <p:nvPr>
            <p:ph idx="1" type="body"/>
          </p:nvPr>
        </p:nvSpPr>
        <p:spPr>
          <a:xfrm>
            <a:off x="207325" y="971575"/>
            <a:ext cx="7959000" cy="4073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000000"/>
                </a:solidFill>
              </a:rPr>
              <a:t>Problem to be solved:</a:t>
            </a:r>
            <a:endParaRPr b="1">
              <a:solidFill>
                <a:srgbClr val="000000"/>
              </a:solidFill>
            </a:endParaRPr>
          </a:p>
          <a:p>
            <a:pPr indent="0" lvl="0" marL="0" rtl="0" algn="l">
              <a:lnSpc>
                <a:spcPct val="100000"/>
              </a:lnSpc>
              <a:spcBef>
                <a:spcPts val="600"/>
              </a:spcBef>
              <a:spcAft>
                <a:spcPts val="0"/>
              </a:spcAft>
              <a:buSzPts val="1314"/>
              <a:buNone/>
            </a:pPr>
            <a:r>
              <a:t/>
            </a:r>
            <a:endParaRPr b="1" sz="1000">
              <a:solidFill>
                <a:srgbClr val="FF0000"/>
              </a:solidFill>
            </a:endParaRPr>
          </a:p>
          <a:p>
            <a:pPr indent="0" lvl="0" marL="0" rtl="0" algn="l">
              <a:lnSpc>
                <a:spcPct val="100000"/>
              </a:lnSpc>
              <a:spcBef>
                <a:spcPts val="600"/>
              </a:spcBef>
              <a:spcAft>
                <a:spcPts val="0"/>
              </a:spcAft>
              <a:buSzPts val="1314"/>
              <a:buNone/>
            </a:pPr>
            <a:r>
              <a:rPr lang="en">
                <a:solidFill>
                  <a:srgbClr val="000000"/>
                </a:solidFill>
              </a:rPr>
              <a:t>You will find a solution to provide health services for a group of people with problems that keep them from getting appropriate help right now.</a:t>
            </a:r>
            <a:endParaRPr>
              <a:solidFill>
                <a:srgbClr val="000000"/>
              </a:solidFill>
            </a:endParaRPr>
          </a:p>
          <a:p>
            <a:pPr indent="0" lvl="0" marL="0" rtl="0" algn="l">
              <a:lnSpc>
                <a:spcPct val="100000"/>
              </a:lnSpc>
              <a:spcBef>
                <a:spcPts val="600"/>
              </a:spcBef>
              <a:spcAft>
                <a:spcPts val="0"/>
              </a:spcAft>
              <a:buSzPts val="1314"/>
              <a:buNone/>
            </a:pPr>
            <a:r>
              <a:t/>
            </a:r>
            <a:endParaRPr sz="1000">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Details will follow later as we work through the unit.</a:t>
            </a:r>
            <a:endParaRPr>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32"/>
          <p:cNvSpPr txBox="1"/>
          <p:nvPr>
            <p:ph type="title"/>
          </p:nvPr>
        </p:nvSpPr>
        <p:spPr>
          <a:xfrm>
            <a:off x="231775" y="240025"/>
            <a:ext cx="8397900" cy="6219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Introduction - What is the outcome?</a:t>
            </a:r>
            <a:endParaRPr>
              <a:solidFill>
                <a:srgbClr val="000000"/>
              </a:solidFill>
            </a:endParaRPr>
          </a:p>
        </p:txBody>
      </p:sp>
      <p:sp>
        <p:nvSpPr>
          <p:cNvPr id="142" name="Google Shape;142;p32"/>
          <p:cNvSpPr txBox="1"/>
          <p:nvPr>
            <p:ph idx="1" type="body"/>
          </p:nvPr>
        </p:nvSpPr>
        <p:spPr>
          <a:xfrm>
            <a:off x="207325" y="971575"/>
            <a:ext cx="7959000" cy="4073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000000"/>
                </a:solidFill>
              </a:rPr>
              <a:t>The finished project will be:</a:t>
            </a:r>
            <a:endParaRPr b="1">
              <a:solidFill>
                <a:srgbClr val="000000"/>
              </a:solidFill>
            </a:endParaRPr>
          </a:p>
          <a:p>
            <a:pPr indent="0" lvl="0" marL="0" rtl="0" algn="l">
              <a:lnSpc>
                <a:spcPct val="100000"/>
              </a:lnSpc>
              <a:spcBef>
                <a:spcPts val="600"/>
              </a:spcBef>
              <a:spcAft>
                <a:spcPts val="0"/>
              </a:spcAft>
              <a:buSzPts val="1314"/>
              <a:buNone/>
            </a:pPr>
            <a:r>
              <a:t/>
            </a:r>
            <a:endParaRPr b="1" sz="1000">
              <a:solidFill>
                <a:srgbClr val="FF0000"/>
              </a:solidFill>
            </a:endParaRPr>
          </a:p>
          <a:p>
            <a:pPr indent="0" lvl="0" marL="0" rtl="0" algn="l">
              <a:lnSpc>
                <a:spcPct val="100000"/>
              </a:lnSpc>
              <a:spcBef>
                <a:spcPts val="600"/>
              </a:spcBef>
              <a:spcAft>
                <a:spcPts val="0"/>
              </a:spcAft>
              <a:buSzPts val="1314"/>
              <a:buNone/>
            </a:pPr>
            <a:r>
              <a:rPr lang="en">
                <a:solidFill>
                  <a:srgbClr val="000000"/>
                </a:solidFill>
              </a:rPr>
              <a:t>You will write a report about the solution you found, details of what you need to make this happen, and how much it will cost.</a:t>
            </a:r>
            <a:endParaRPr>
              <a:solidFill>
                <a:srgbClr val="000000"/>
              </a:solidFill>
            </a:endParaRPr>
          </a:p>
          <a:p>
            <a:pPr indent="0" lvl="0" marL="0" rtl="0" algn="l">
              <a:lnSpc>
                <a:spcPct val="100000"/>
              </a:lnSpc>
              <a:spcBef>
                <a:spcPts val="600"/>
              </a:spcBef>
              <a:spcAft>
                <a:spcPts val="0"/>
              </a:spcAft>
              <a:buSzPts val="1314"/>
              <a:buNone/>
            </a:pPr>
            <a:r>
              <a:t/>
            </a:r>
            <a:endParaRPr>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How? You will get lots of detailed support along the way. </a:t>
            </a:r>
            <a:endParaRPr>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33"/>
          <p:cNvSpPr txBox="1"/>
          <p:nvPr>
            <p:ph type="title"/>
          </p:nvPr>
        </p:nvSpPr>
        <p:spPr>
          <a:xfrm>
            <a:off x="231775" y="240025"/>
            <a:ext cx="8397900" cy="6219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Grouping</a:t>
            </a:r>
            <a:endParaRPr>
              <a:solidFill>
                <a:srgbClr val="000000"/>
              </a:solidFill>
            </a:endParaRPr>
          </a:p>
        </p:txBody>
      </p:sp>
      <p:graphicFrame>
        <p:nvGraphicFramePr>
          <p:cNvPr id="148" name="Google Shape;148;p33"/>
          <p:cNvGraphicFramePr/>
          <p:nvPr/>
        </p:nvGraphicFramePr>
        <p:xfrm>
          <a:off x="231750" y="1028875"/>
          <a:ext cx="3000000" cy="3000000"/>
        </p:xfrm>
        <a:graphic>
          <a:graphicData uri="http://schemas.openxmlformats.org/drawingml/2006/table">
            <a:tbl>
              <a:tblPr>
                <a:noFill/>
                <a:tableStyleId>{7D02A3CF-7BD3-4077-9834-23D48A5728CF}</a:tableStyleId>
              </a:tblPr>
              <a:tblGrid>
                <a:gridCol w="1576150"/>
                <a:gridCol w="1710225"/>
                <a:gridCol w="1442075"/>
                <a:gridCol w="1576150"/>
                <a:gridCol w="1576150"/>
              </a:tblGrid>
              <a:tr h="619925">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t>Group 1</a:t>
                      </a:r>
                      <a:endParaRPr b="1" sz="2400" u="none" cap="none" strike="noStrike"/>
                    </a:p>
                  </a:txBody>
                  <a:tcPr marT="91425" marB="91425" marR="91425" marL="91425">
                    <a:lnB cap="flat" cmpd="sng" w="12700">
                      <a:solidFill>
                        <a:schemeClr val="dk1"/>
                      </a:solidFill>
                      <a:prstDash val="solid"/>
                      <a:round/>
                      <a:headEnd len="sm" w="sm" type="none"/>
                      <a:tailEnd len="sm" w="sm" type="none"/>
                    </a:lnB>
                    <a:solidFill>
                      <a:srgbClr val="EA9999"/>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t>Group 2</a:t>
                      </a:r>
                      <a:endParaRPr b="1" sz="2400" u="none" cap="none" strike="noStrike"/>
                    </a:p>
                  </a:txBody>
                  <a:tcPr marT="91425" marB="91425" marR="91425" marL="91425">
                    <a:lnB cap="flat" cmpd="sng" w="12700">
                      <a:solidFill>
                        <a:schemeClr val="dk1"/>
                      </a:solidFill>
                      <a:prstDash val="solid"/>
                      <a:round/>
                      <a:headEnd len="sm" w="sm" type="none"/>
                      <a:tailEnd len="sm" w="sm" type="none"/>
                    </a:lnB>
                    <a:solidFill>
                      <a:srgbClr val="FFE599"/>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t>Group 3</a:t>
                      </a:r>
                      <a:endParaRPr b="1" sz="2400" u="none" cap="none" strike="noStrike"/>
                    </a:p>
                  </a:txBody>
                  <a:tcPr marT="91425" marB="91425" marR="91425" marL="91425">
                    <a:lnB cap="flat" cmpd="sng" w="12700">
                      <a:solidFill>
                        <a:schemeClr val="dk1"/>
                      </a:solidFill>
                      <a:prstDash val="solid"/>
                      <a:round/>
                      <a:headEnd len="sm" w="sm" type="none"/>
                      <a:tailEnd len="sm" w="sm" type="none"/>
                    </a:lnB>
                    <a:solidFill>
                      <a:srgbClr val="9FC5E8"/>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t>Group 4</a:t>
                      </a:r>
                      <a:endParaRPr b="1" sz="2400" u="none" cap="none" strike="noStrike"/>
                    </a:p>
                  </a:txBody>
                  <a:tcPr marT="91425" marB="91425" marR="91425" marL="91425">
                    <a:lnB cap="flat" cmpd="sng" w="12700">
                      <a:solidFill>
                        <a:schemeClr val="dk1"/>
                      </a:solidFill>
                      <a:prstDash val="solid"/>
                      <a:round/>
                      <a:headEnd len="sm" w="sm" type="none"/>
                      <a:tailEnd len="sm" w="sm" type="none"/>
                    </a:lnB>
                    <a:solidFill>
                      <a:srgbClr val="B4A7D6"/>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t>Group 5</a:t>
                      </a:r>
                      <a:endParaRPr b="1" sz="2400" u="none" cap="none" strike="noStrike"/>
                    </a:p>
                  </a:txBody>
                  <a:tcPr marT="91425" marB="91425" marR="91425" marL="91425">
                    <a:lnB cap="flat" cmpd="sng" w="12700">
                      <a:solidFill>
                        <a:schemeClr val="dk1"/>
                      </a:solidFill>
                      <a:prstDash val="solid"/>
                      <a:round/>
                      <a:headEnd len="sm" w="sm" type="none"/>
                      <a:tailEnd len="sm" w="sm" type="none"/>
                    </a:lnB>
                    <a:solidFill>
                      <a:srgbClr val="B6D7A8"/>
                    </a:solidFill>
                  </a:tcPr>
                </a:tc>
              </a:tr>
              <a:tr h="778350">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A9999"/>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E599"/>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9FC5E8"/>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4A7D6"/>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6D7A8"/>
                    </a:solidFill>
                  </a:tcPr>
                </a:tc>
              </a:tr>
              <a:tr h="778350">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A9999"/>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E599"/>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9FC5E8"/>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4A7D6"/>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6D7A8"/>
                    </a:solidFill>
                  </a:tcPr>
                </a:tc>
              </a:tr>
              <a:tr h="778350">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A9999"/>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E599"/>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9FC5E8"/>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4A7D6"/>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6D7A8"/>
                    </a:solidFill>
                  </a:tcPr>
                </a:tc>
              </a:tr>
              <a:tr h="778350">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A9999"/>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E599"/>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9FC5E8"/>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4A7D6"/>
                    </a:solidFill>
                  </a:tcPr>
                </a:tc>
                <a:tc>
                  <a:txBody>
                    <a:bodyPr/>
                    <a:lstStyle/>
                    <a:p>
                      <a:pPr indent="0" lvl="0" marL="0" marR="0" rtl="0" algn="ctr">
                        <a:lnSpc>
                          <a:spcPct val="100000"/>
                        </a:lnSpc>
                        <a:spcBef>
                          <a:spcPts val="0"/>
                        </a:spcBef>
                        <a:spcAft>
                          <a:spcPts val="0"/>
                        </a:spcAft>
                        <a:buClr>
                          <a:srgbClr val="000000"/>
                        </a:buClr>
                        <a:buSzPts val="2000"/>
                        <a:buFont typeface="Arial"/>
                        <a:buNone/>
                      </a:pPr>
                      <a:r>
                        <a:t/>
                      </a:r>
                      <a:endParaRPr b="1" sz="2000" u="none" cap="none" strike="noStrike"/>
                    </a:p>
                  </a:txBody>
                  <a:tcPr marT="34300" marB="34300" marR="68600" marL="686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B6D7A8"/>
                    </a:solid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34"/>
          <p:cNvSpPr txBox="1"/>
          <p:nvPr>
            <p:ph type="title"/>
          </p:nvPr>
        </p:nvSpPr>
        <p:spPr>
          <a:xfrm>
            <a:off x="457200" y="240027"/>
            <a:ext cx="7239000" cy="5286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Find Your Team’s Station</a:t>
            </a:r>
            <a:endParaRPr>
              <a:solidFill>
                <a:srgbClr val="000000"/>
              </a:solidFill>
            </a:endParaRPr>
          </a:p>
        </p:txBody>
      </p:sp>
      <p:sp>
        <p:nvSpPr>
          <p:cNvPr id="154" name="Google Shape;154;p34"/>
          <p:cNvSpPr txBox="1"/>
          <p:nvPr>
            <p:ph idx="1" type="body"/>
          </p:nvPr>
        </p:nvSpPr>
        <p:spPr>
          <a:xfrm>
            <a:off x="372375" y="853975"/>
            <a:ext cx="7684500" cy="4205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lang="en">
                <a:solidFill>
                  <a:srgbClr val="000000"/>
                </a:solidFill>
              </a:rPr>
              <a:t>Task #1 - Team Roles:</a:t>
            </a:r>
            <a:endParaRPr>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The roles are:</a:t>
            </a:r>
            <a:endParaRPr>
              <a:solidFill>
                <a:srgbClr val="000000"/>
              </a:solidFill>
            </a:endParaRPr>
          </a:p>
          <a:p>
            <a:pPr indent="-312039" lvl="0" marL="457200" rtl="0" algn="l">
              <a:lnSpc>
                <a:spcPct val="100000"/>
              </a:lnSpc>
              <a:spcBef>
                <a:spcPts val="600"/>
              </a:spcBef>
              <a:spcAft>
                <a:spcPts val="0"/>
              </a:spcAft>
              <a:buClr>
                <a:srgbClr val="000000"/>
              </a:buClr>
              <a:buSzPts val="1314"/>
              <a:buChar char="-"/>
            </a:pPr>
            <a:r>
              <a:rPr lang="en">
                <a:solidFill>
                  <a:srgbClr val="000000"/>
                </a:solidFill>
              </a:rPr>
              <a:t>Manager</a:t>
            </a:r>
            <a:endParaRPr>
              <a:solidFill>
                <a:srgbClr val="000000"/>
              </a:solidFill>
            </a:endParaRPr>
          </a:p>
          <a:p>
            <a:pPr indent="-312039" lvl="0" marL="457200" rtl="0" algn="l">
              <a:lnSpc>
                <a:spcPct val="100000"/>
              </a:lnSpc>
              <a:spcBef>
                <a:spcPts val="0"/>
              </a:spcBef>
              <a:spcAft>
                <a:spcPts val="0"/>
              </a:spcAft>
              <a:buClr>
                <a:srgbClr val="000000"/>
              </a:buClr>
              <a:buSzPts val="1314"/>
              <a:buChar char="-"/>
            </a:pPr>
            <a:r>
              <a:rPr lang="en">
                <a:solidFill>
                  <a:srgbClr val="000000"/>
                </a:solidFill>
              </a:rPr>
              <a:t>Presenter</a:t>
            </a:r>
            <a:endParaRPr>
              <a:solidFill>
                <a:srgbClr val="000000"/>
              </a:solidFill>
            </a:endParaRPr>
          </a:p>
          <a:p>
            <a:pPr indent="-312039" lvl="0" marL="457200" rtl="0" algn="l">
              <a:lnSpc>
                <a:spcPct val="100000"/>
              </a:lnSpc>
              <a:spcBef>
                <a:spcPts val="0"/>
              </a:spcBef>
              <a:spcAft>
                <a:spcPts val="0"/>
              </a:spcAft>
              <a:buClr>
                <a:srgbClr val="000000"/>
              </a:buClr>
              <a:buSzPts val="1314"/>
              <a:buChar char="-"/>
            </a:pPr>
            <a:r>
              <a:rPr lang="en">
                <a:solidFill>
                  <a:srgbClr val="000000"/>
                </a:solidFill>
              </a:rPr>
              <a:t>Reflector</a:t>
            </a:r>
            <a:endParaRPr>
              <a:solidFill>
                <a:srgbClr val="000000"/>
              </a:solidFill>
            </a:endParaRPr>
          </a:p>
          <a:p>
            <a:pPr indent="-312039" lvl="0" marL="457200" rtl="0" algn="l">
              <a:lnSpc>
                <a:spcPct val="100000"/>
              </a:lnSpc>
              <a:spcBef>
                <a:spcPts val="0"/>
              </a:spcBef>
              <a:spcAft>
                <a:spcPts val="0"/>
              </a:spcAft>
              <a:buClr>
                <a:srgbClr val="000000"/>
              </a:buClr>
              <a:buSzPts val="1314"/>
              <a:buChar char="-"/>
            </a:pPr>
            <a:r>
              <a:rPr lang="en">
                <a:solidFill>
                  <a:srgbClr val="000000"/>
                </a:solidFill>
              </a:rPr>
              <a:t>Recorder</a:t>
            </a:r>
            <a:endParaRPr>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Your job right now:</a:t>
            </a:r>
            <a:endParaRPr>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Listen to role descriptions.</a:t>
            </a:r>
            <a:endParaRPr>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Think which role best matches your skills.</a:t>
            </a:r>
            <a:endParaRPr>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pic>
        <p:nvPicPr>
          <p:cNvPr id="159" name="Google Shape;159;p35"/>
          <p:cNvPicPr preferRelativeResize="0"/>
          <p:nvPr/>
        </p:nvPicPr>
        <p:blipFill rotWithShape="1">
          <a:blip r:embed="rId3">
            <a:alphaModFix/>
          </a:blip>
          <a:srcRect b="0" l="0" r="0" t="0"/>
          <a:stretch/>
        </p:blipFill>
        <p:spPr>
          <a:xfrm>
            <a:off x="845150" y="109525"/>
            <a:ext cx="6819900" cy="49244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